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AE4FB9-9AD7-485A-9D7E-5437F387730C}"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5731E-31F8-431A-ABFC-4429F64E696D}" type="slidenum">
              <a:rPr lang="en-US" smtClean="0"/>
              <a:t>‹#›</a:t>
            </a:fld>
            <a:endParaRPr lang="en-US"/>
          </a:p>
        </p:txBody>
      </p:sp>
    </p:spTree>
    <p:extLst>
      <p:ext uri="{BB962C8B-B14F-4D97-AF65-F5344CB8AC3E}">
        <p14:creationId xmlns:p14="http://schemas.microsoft.com/office/powerpoint/2010/main" val="1846587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089845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4602410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B3B30-520E-4EE5-94E0-4C0838A47A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805BF2F-6EB0-4D2D-B3CE-7BAF460472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16CB03-1656-4857-B467-B1EEABBC246D}"/>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A5FE71AF-8E03-4958-BD18-83F1BA57C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FE609-563D-4843-87CF-D1349EB75D5A}"/>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290235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A54EC-F02D-4313-9686-BBEC591F7D4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7DF34D-506A-4F29-AE49-E05FEEF761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FD53F-5246-4DDD-B111-7D98CE733F78}"/>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CE15A5A5-B360-4D3D-AFF2-2779BF4FED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5327F-C252-4887-A049-34483AED4FC8}"/>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3855163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B87CFC-EDC2-4F0D-8F87-FC8ED92210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3C48C0-8BB6-4BA7-A1AE-7F480FA17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60F507-91E5-4A20-9144-2BBB0E6B9B1B}"/>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3B4F3C88-96E1-4AB0-93B1-FD69F04E65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98B3B7-3CB8-48D5-9B05-D00EBBEEECF6}"/>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1643360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194137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888900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3962234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3909212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443680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7912396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9445952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8223622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362D6-F170-4202-9CD2-1B4AE190EB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9E832-DD22-424B-B43A-64F947C95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45F1E-BD78-4391-AC17-23C029228C38}"/>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05851E75-4D6D-4B28-8BAD-D2E8D4178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C9C358-114C-4AA2-B350-A7D0C39021B1}"/>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2318823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76777868"/>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69340480"/>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84272025"/>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04143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4503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568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8163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6497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89990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548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9F0DD-DCEC-44E4-AA3A-1822E163CF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A5CD2A-CCD6-4FD2-9D82-A83D2FA9F9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A6CAF6-A2A1-419E-A216-3D64069A42ED}"/>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7E49A5C1-CE71-47A8-AED4-AB95663FC2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BA02A-444E-4924-9D90-37E615DC0D95}"/>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28783698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55260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2234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3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CC4C-3D8A-4D8E-B132-4BBCAD4F57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C9440C-E22A-41E3-9030-F393C25DB4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9BB3B-8DEC-43C1-99FF-727B08E676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9A0FB8-2AD5-49CB-A425-28C95AD6D5E5}"/>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6" name="Footer Placeholder 5">
            <a:extLst>
              <a:ext uri="{FF2B5EF4-FFF2-40B4-BE49-F238E27FC236}">
                <a16:creationId xmlns:a16="http://schemas.microsoft.com/office/drawing/2014/main" id="{8A474588-1074-4E7E-821E-5FFBB0462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48150C-8CB1-476A-BC5A-35FE9CAE4AB0}"/>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2949187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4D217-4296-4D29-9E79-601D3E6E9C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BA1BD55-E159-471A-ADA5-69C84425C1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555785-A1AE-4CDE-BC0E-A8B6BE759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B1FDE-CB93-44EA-B307-ACD804EF5D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8E6EDB-DCBD-4BF9-8D6A-DA94DA9FC4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92B0550-AAB7-43CA-821B-9B2A901A7D21}"/>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8" name="Footer Placeholder 7">
            <a:extLst>
              <a:ext uri="{FF2B5EF4-FFF2-40B4-BE49-F238E27FC236}">
                <a16:creationId xmlns:a16="http://schemas.microsoft.com/office/drawing/2014/main" id="{1A419AE3-2566-4254-A108-4CB14B142F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AA84B0D-A013-493F-8BAB-D6677D953A1E}"/>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136830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A54BE-7BCC-4576-8A40-BD60CBC473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0315DE-A37E-4CA7-9D09-9F9D2775D4A6}"/>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4" name="Footer Placeholder 3">
            <a:extLst>
              <a:ext uri="{FF2B5EF4-FFF2-40B4-BE49-F238E27FC236}">
                <a16:creationId xmlns:a16="http://schemas.microsoft.com/office/drawing/2014/main" id="{B9C1D666-0FF9-40A3-8907-F78DDD4738B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3E2665A-4AED-4AFF-B4C0-0187B1A25FCD}"/>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1325710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B99E4FD-A26B-4F9E-A42A-C473B85E8574}"/>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3" name="Footer Placeholder 2">
            <a:extLst>
              <a:ext uri="{FF2B5EF4-FFF2-40B4-BE49-F238E27FC236}">
                <a16:creationId xmlns:a16="http://schemas.microsoft.com/office/drawing/2014/main" id="{A893F837-3BE8-4937-88F2-35675A5444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CF3D1B-E225-4053-8FAB-E8BA082FC37B}"/>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2836778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DD3D-9F64-40AB-A073-FE613580D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D2DE82-3686-4C22-8A6A-3E4EDD02EC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B3EBE81-61B2-4D64-9584-EE7039580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B21DE7-29DA-4229-BD8D-137B8EE9192A}"/>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6" name="Footer Placeholder 5">
            <a:extLst>
              <a:ext uri="{FF2B5EF4-FFF2-40B4-BE49-F238E27FC236}">
                <a16:creationId xmlns:a16="http://schemas.microsoft.com/office/drawing/2014/main" id="{2501BA0E-51F6-4B85-A16A-6D737B2E8D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D123E-6696-48C6-911D-3E2FA8ED5BDD}"/>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478519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C0BDF-7AB0-44FA-AB2E-81358067E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5AA6A5-8E58-4CD2-91C8-F5AD07483E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E41BBD-27AF-4547-9E8A-7E7E5BA8F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24CD3B-DE2C-47CD-80DE-2789253CD497}"/>
              </a:ext>
            </a:extLst>
          </p:cNvPr>
          <p:cNvSpPr>
            <a:spLocks noGrp="1"/>
          </p:cNvSpPr>
          <p:nvPr>
            <p:ph type="dt" sz="half" idx="10"/>
          </p:nvPr>
        </p:nvSpPr>
        <p:spPr/>
        <p:txBody>
          <a:bodyPr/>
          <a:lstStyle/>
          <a:p>
            <a:fld id="{FE671460-7B3B-45F1-AC97-F5D48EF82429}" type="datetimeFigureOut">
              <a:rPr lang="en-US" smtClean="0"/>
              <a:t>1/7/2025</a:t>
            </a:fld>
            <a:endParaRPr lang="en-US"/>
          </a:p>
        </p:txBody>
      </p:sp>
      <p:sp>
        <p:nvSpPr>
          <p:cNvPr id="6" name="Footer Placeholder 5">
            <a:extLst>
              <a:ext uri="{FF2B5EF4-FFF2-40B4-BE49-F238E27FC236}">
                <a16:creationId xmlns:a16="http://schemas.microsoft.com/office/drawing/2014/main" id="{099A248E-1FFA-4016-826F-B1E5A28874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4FD3D7-2E55-4C77-A493-083ECC6CC532}"/>
              </a:ext>
            </a:extLst>
          </p:cNvPr>
          <p:cNvSpPr>
            <a:spLocks noGrp="1"/>
          </p:cNvSpPr>
          <p:nvPr>
            <p:ph type="sldNum" sz="quarter" idx="12"/>
          </p:nvPr>
        </p:nvSpPr>
        <p:spPr/>
        <p:txBody>
          <a:bodyPr/>
          <a:lstStyle/>
          <a:p>
            <a:fld id="{295F7AAD-5789-4B9F-A23B-3DEC44AC8550}" type="slidenum">
              <a:rPr lang="en-US" smtClean="0"/>
              <a:t>‹#›</a:t>
            </a:fld>
            <a:endParaRPr lang="en-US"/>
          </a:p>
        </p:txBody>
      </p:sp>
    </p:spTree>
    <p:extLst>
      <p:ext uri="{BB962C8B-B14F-4D97-AF65-F5344CB8AC3E}">
        <p14:creationId xmlns:p14="http://schemas.microsoft.com/office/powerpoint/2010/main" val="331570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0E278C-0DF8-4894-BB05-2769910F8F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C0ED10-0F90-4F50-852B-F4CFE18F6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87512-AD99-4DE5-8F8F-2947539535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71460-7B3B-45F1-AC97-F5D48EF82429}" type="datetimeFigureOut">
              <a:rPr lang="en-US" smtClean="0"/>
              <a:t>1/7/2025</a:t>
            </a:fld>
            <a:endParaRPr lang="en-US"/>
          </a:p>
        </p:txBody>
      </p:sp>
      <p:sp>
        <p:nvSpPr>
          <p:cNvPr id="5" name="Footer Placeholder 4">
            <a:extLst>
              <a:ext uri="{FF2B5EF4-FFF2-40B4-BE49-F238E27FC236}">
                <a16:creationId xmlns:a16="http://schemas.microsoft.com/office/drawing/2014/main" id="{9682542A-C2A6-496F-87FB-96CC3C8C8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E98D69-9074-488F-BAFF-D7477DF06E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F7AAD-5789-4B9F-A23B-3DEC44AC8550}" type="slidenum">
              <a:rPr lang="en-US" smtClean="0"/>
              <a:t>‹#›</a:t>
            </a:fld>
            <a:endParaRPr lang="en-US"/>
          </a:p>
        </p:txBody>
      </p:sp>
    </p:spTree>
    <p:extLst>
      <p:ext uri="{BB962C8B-B14F-4D97-AF65-F5344CB8AC3E}">
        <p14:creationId xmlns:p14="http://schemas.microsoft.com/office/powerpoint/2010/main" val="31590118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71460-7B3B-45F1-AC97-F5D48EF82429}" type="datetimeFigureOut">
              <a:rPr lang="en-US" smtClean="0"/>
              <a:t>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5F7AAD-5789-4B9F-A23B-3DEC44AC8550}" type="slidenum">
              <a:rPr lang="en-US" smtClean="0"/>
              <a:t>‹#›</a:t>
            </a:fld>
            <a:endParaRPr lang="en-US"/>
          </a:p>
        </p:txBody>
      </p:sp>
    </p:spTree>
    <p:extLst>
      <p:ext uri="{BB962C8B-B14F-4D97-AF65-F5344CB8AC3E}">
        <p14:creationId xmlns:p14="http://schemas.microsoft.com/office/powerpoint/2010/main" val="314443603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517650"/>
            <a:ext cx="6297018" cy="1181298"/>
          </a:xfrm>
          <a:prstGeom prst="rect">
            <a:avLst/>
          </a:prstGeom>
          <a:noFill/>
          <a:ln/>
        </p:spPr>
        <p:txBody>
          <a:bodyPr wrap="squar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Python Fundamentals: A Comprehensive Guide</a:t>
            </a:r>
            <a:endParaRPr lang="en-US" sz="3708" dirty="0">
              <a:solidFill>
                <a:prstClr val="black"/>
              </a:solidFill>
              <a:latin typeface="Calibri" panose="020F0502020204030204"/>
            </a:endParaRPr>
          </a:p>
        </p:txBody>
      </p:sp>
      <p:sp>
        <p:nvSpPr>
          <p:cNvPr id="4" name="Text 1"/>
          <p:cNvSpPr/>
          <p:nvPr/>
        </p:nvSpPr>
        <p:spPr>
          <a:xfrm>
            <a:off x="5233492" y="2982417"/>
            <a:ext cx="6297018" cy="1814513"/>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This presentation will cover the basics of Python programming, from setting up your environment to exploring essential concepts and techniques. We will delve into data types, control flow, functions, modules, and object-oriented programming, equipping you with the foundational knowledge necessary for effective Python development. Let's embark on this journey together!</a:t>
            </a:r>
            <a:endParaRPr lang="en-US" sz="1458" dirty="0">
              <a:solidFill>
                <a:prstClr val="black"/>
              </a:solidFill>
              <a:latin typeface="Calibri" panose="020F0502020204030204"/>
            </a:endParaRPr>
          </a:p>
        </p:txBody>
      </p:sp>
      <p:sp>
        <p:nvSpPr>
          <p:cNvPr id="7" name="Text 3"/>
          <p:cNvSpPr/>
          <p:nvPr/>
        </p:nvSpPr>
        <p:spPr>
          <a:xfrm>
            <a:off x="5233492" y="5009555"/>
            <a:ext cx="2849463" cy="330696"/>
          </a:xfrm>
          <a:prstGeom prst="rect">
            <a:avLst/>
          </a:prstGeom>
          <a:noFill/>
          <a:ln/>
        </p:spPr>
        <p:txBody>
          <a:bodyPr wrap="none" lIns="0" tIns="0" rIns="0" bIns="0" rtlCol="0" anchor="t"/>
          <a:lstStyle/>
          <a:p>
            <a:pPr defTabSz="761970">
              <a:lnSpc>
                <a:spcPts val="2583"/>
              </a:lnSpc>
            </a:pPr>
            <a:r>
              <a:rPr lang="en-US" sz="1833" b="1" dirty="0">
                <a:solidFill>
                  <a:srgbClr val="E0D6DE"/>
                </a:solidFill>
                <a:latin typeface="Noto Sans TC Bold" pitchFamily="34" charset="0"/>
                <a:ea typeface="Noto Sans TC Bold" pitchFamily="34" charset="-122"/>
                <a:cs typeface="Noto Sans TC Bold" pitchFamily="34" charset="-120"/>
              </a:rPr>
              <a:t>by Munes Bani Fawaz</a:t>
            </a:r>
            <a:endParaRPr lang="en-US" sz="1833" dirty="0">
              <a:solidFill>
                <a:prstClr val="black"/>
              </a:solidFill>
              <a:latin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645245"/>
            <a:ext cx="6297018" cy="1771948"/>
          </a:xfrm>
          <a:prstGeom prst="rect">
            <a:avLst/>
          </a:prstGeom>
          <a:noFill/>
          <a:ln/>
        </p:spPr>
        <p:txBody>
          <a:bodyPr wrap="squar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Intermediate Python: Mastering Advanced Techniques</a:t>
            </a:r>
            <a:endParaRPr lang="en-US" sz="3708" dirty="0">
              <a:solidFill>
                <a:prstClr val="black"/>
              </a:solidFill>
              <a:latin typeface="Calibri" panose="020F050202020403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222375"/>
            <a:ext cx="6297018" cy="1771948"/>
          </a:xfrm>
          <a:prstGeom prst="rect">
            <a:avLst/>
          </a:prstGeom>
          <a:noFill/>
          <a:ln/>
        </p:spPr>
        <p:txBody>
          <a:bodyPr wrap="squar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EDA Toolchain Automation: Streamlining Hardware Design</a:t>
            </a:r>
            <a:endParaRPr lang="en-US" sz="3708" dirty="0">
              <a:solidFill>
                <a:prstClr val="black"/>
              </a:solidFill>
              <a:latin typeface="Calibri" panose="020F0502020204030204"/>
            </a:endParaRPr>
          </a:p>
        </p:txBody>
      </p:sp>
      <p:sp>
        <p:nvSpPr>
          <p:cNvPr id="4" name="Text 1"/>
          <p:cNvSpPr/>
          <p:nvPr/>
        </p:nvSpPr>
        <p:spPr>
          <a:xfrm>
            <a:off x="5233492" y="3277791"/>
            <a:ext cx="6297018" cy="1814513"/>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Electronic Design Automation (EDA) companies like Synopsys, Cadence, and Mentor Graphics provide essential tools for hardware application engineers. These tools encompass a wide range of functionalities emulation, simulation, static analysis, and prototyping. However, the design and verification process can be quite complex and time-consuming.</a:t>
            </a:r>
            <a:endParaRPr lang="en-US" sz="1458" dirty="0">
              <a:solidFill>
                <a:prstClr val="black"/>
              </a:solidFill>
              <a:latin typeface="Calibri" panose="020F050202020403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6482" y="462459"/>
            <a:ext cx="6508056" cy="523578"/>
          </a:xfrm>
          <a:prstGeom prst="rect">
            <a:avLst/>
          </a:prstGeom>
          <a:noFill/>
          <a:ln/>
        </p:spPr>
        <p:txBody>
          <a:bodyPr wrap="none" lIns="0" tIns="0" rIns="0" bIns="0" rtlCol="0" anchor="t"/>
          <a:lstStyle/>
          <a:p>
            <a:pPr defTabSz="761970">
              <a:lnSpc>
                <a:spcPts val="4083"/>
              </a:lnSpc>
            </a:pPr>
            <a:r>
              <a:rPr lang="en-US" sz="3292" dirty="0">
                <a:solidFill>
                  <a:srgbClr val="97B8FF"/>
                </a:solidFill>
                <a:latin typeface="Sora Medium" pitchFamily="34" charset="0"/>
                <a:ea typeface="Sora Medium" pitchFamily="34" charset="-122"/>
                <a:cs typeface="Sora Medium" pitchFamily="34" charset="-120"/>
              </a:rPr>
              <a:t>Automating the EDA Workflow</a:t>
            </a:r>
            <a:endParaRPr lang="en-US" sz="3292" dirty="0">
              <a:solidFill>
                <a:prstClr val="black"/>
              </a:solidFill>
              <a:latin typeface="Calibri" panose="020F0502020204030204"/>
            </a:endParaRPr>
          </a:p>
        </p:txBody>
      </p:sp>
      <p:pic>
        <p:nvPicPr>
          <p:cNvPr id="3" name="Image 0" descr="preencoded.png"/>
          <p:cNvPicPr>
            <a:picLocks noChangeAspect="1"/>
          </p:cNvPicPr>
          <p:nvPr/>
        </p:nvPicPr>
        <p:blipFill>
          <a:blip r:embed="rId3"/>
          <a:stretch>
            <a:fillRect/>
          </a:stretch>
        </p:blipFill>
        <p:spPr>
          <a:xfrm>
            <a:off x="2129731" y="1321097"/>
            <a:ext cx="418902" cy="418902"/>
          </a:xfrm>
          <a:prstGeom prst="rect">
            <a:avLst/>
          </a:prstGeom>
        </p:spPr>
      </p:pic>
      <p:sp>
        <p:nvSpPr>
          <p:cNvPr id="4" name="Text 1"/>
          <p:cNvSpPr/>
          <p:nvPr/>
        </p:nvSpPr>
        <p:spPr>
          <a:xfrm>
            <a:off x="639168" y="1907481"/>
            <a:ext cx="3399929" cy="261739"/>
          </a:xfrm>
          <a:prstGeom prst="rect">
            <a:avLst/>
          </a:prstGeom>
          <a:noFill/>
          <a:ln/>
        </p:spPr>
        <p:txBody>
          <a:bodyPr wrap="none" lIns="0" tIns="0" rIns="0" bIns="0" rtlCol="0" anchor="t"/>
          <a:lstStyle/>
          <a:p>
            <a:pPr algn="ctr" defTabSz="761970">
              <a:lnSpc>
                <a:spcPts val="2042"/>
              </a:lnSpc>
            </a:pPr>
            <a:r>
              <a:rPr lang="en-US" sz="1625" dirty="0">
                <a:solidFill>
                  <a:srgbClr val="E0D6DE"/>
                </a:solidFill>
                <a:latin typeface="Sora Medium" pitchFamily="34" charset="0"/>
                <a:ea typeface="Sora Medium" pitchFamily="34" charset="-122"/>
                <a:cs typeface="Sora Medium" pitchFamily="34" charset="-120"/>
              </a:rPr>
              <a:t>Automated Test Bench Creation</a:t>
            </a:r>
            <a:endParaRPr lang="en-US" sz="1625" dirty="0">
              <a:solidFill>
                <a:prstClr val="black"/>
              </a:solidFill>
              <a:latin typeface="Calibri" panose="020F0502020204030204"/>
            </a:endParaRPr>
          </a:p>
        </p:txBody>
      </p:sp>
      <p:sp>
        <p:nvSpPr>
          <p:cNvPr id="5" name="Text 2"/>
          <p:cNvSpPr/>
          <p:nvPr/>
        </p:nvSpPr>
        <p:spPr>
          <a:xfrm>
            <a:off x="586482" y="2269728"/>
            <a:ext cx="3505398" cy="1072357"/>
          </a:xfrm>
          <a:prstGeom prst="rect">
            <a:avLst/>
          </a:prstGeom>
          <a:noFill/>
          <a:ln/>
        </p:spPr>
        <p:txBody>
          <a:bodyPr wrap="square" lIns="0" tIns="0" rIns="0" bIns="0" rtlCol="0" anchor="t"/>
          <a:lstStyle/>
          <a:p>
            <a:pPr algn="ct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Streamline the process of creating test benches for both simulation and emulation, reducing manual effort and ensuring consistent test coverage.</a:t>
            </a:r>
            <a:endParaRPr lang="en-US" sz="1292" dirty="0">
              <a:solidFill>
                <a:prstClr val="black"/>
              </a:solidFill>
              <a:latin typeface="Calibri" panose="020F0502020204030204"/>
            </a:endParaRPr>
          </a:p>
        </p:txBody>
      </p:sp>
      <p:pic>
        <p:nvPicPr>
          <p:cNvPr id="6" name="Image 1" descr="preencoded.png"/>
          <p:cNvPicPr>
            <a:picLocks noChangeAspect="1"/>
          </p:cNvPicPr>
          <p:nvPr/>
        </p:nvPicPr>
        <p:blipFill>
          <a:blip r:embed="rId4"/>
          <a:stretch>
            <a:fillRect/>
          </a:stretch>
        </p:blipFill>
        <p:spPr>
          <a:xfrm>
            <a:off x="5886450" y="1321097"/>
            <a:ext cx="418902" cy="418902"/>
          </a:xfrm>
          <a:prstGeom prst="rect">
            <a:avLst/>
          </a:prstGeom>
        </p:spPr>
      </p:pic>
      <p:sp>
        <p:nvSpPr>
          <p:cNvPr id="7" name="Text 3"/>
          <p:cNvSpPr/>
          <p:nvPr/>
        </p:nvSpPr>
        <p:spPr>
          <a:xfrm>
            <a:off x="4453334" y="1907481"/>
            <a:ext cx="3285232" cy="261739"/>
          </a:xfrm>
          <a:prstGeom prst="rect">
            <a:avLst/>
          </a:prstGeom>
          <a:noFill/>
          <a:ln/>
        </p:spPr>
        <p:txBody>
          <a:bodyPr wrap="none" lIns="0" tIns="0" rIns="0" bIns="0" rtlCol="0" anchor="t"/>
          <a:lstStyle/>
          <a:p>
            <a:pPr algn="ctr" defTabSz="761970">
              <a:lnSpc>
                <a:spcPts val="2042"/>
              </a:lnSpc>
            </a:pPr>
            <a:r>
              <a:rPr lang="en-US" sz="1625" dirty="0">
                <a:solidFill>
                  <a:srgbClr val="E0D6DE"/>
                </a:solidFill>
                <a:latin typeface="Sora Medium" pitchFamily="34" charset="0"/>
                <a:ea typeface="Sora Medium" pitchFamily="34" charset="-122"/>
                <a:cs typeface="Sora Medium" pitchFamily="34" charset="-120"/>
              </a:rPr>
              <a:t>Batch Running Emulation Tests</a:t>
            </a:r>
            <a:endParaRPr lang="en-US" sz="1625" dirty="0">
              <a:solidFill>
                <a:prstClr val="black"/>
              </a:solidFill>
              <a:latin typeface="Calibri" panose="020F0502020204030204"/>
            </a:endParaRPr>
          </a:p>
        </p:txBody>
      </p:sp>
      <p:sp>
        <p:nvSpPr>
          <p:cNvPr id="8" name="Text 4"/>
          <p:cNvSpPr/>
          <p:nvPr/>
        </p:nvSpPr>
        <p:spPr>
          <a:xfrm>
            <a:off x="4343202" y="2269728"/>
            <a:ext cx="3505498" cy="1072357"/>
          </a:xfrm>
          <a:prstGeom prst="rect">
            <a:avLst/>
          </a:prstGeom>
          <a:noFill/>
          <a:ln/>
        </p:spPr>
        <p:txBody>
          <a:bodyPr wrap="square" lIns="0" tIns="0" rIns="0" bIns="0" rtlCol="0" anchor="t"/>
          <a:lstStyle/>
          <a:p>
            <a:pPr algn="ct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Efficiently execute a large number of emulation tests in parallel, reducing overall test time and enabling faster design verification.</a:t>
            </a:r>
            <a:endParaRPr lang="en-US" sz="1292" dirty="0">
              <a:solidFill>
                <a:prstClr val="black"/>
              </a:solidFill>
              <a:latin typeface="Calibri" panose="020F0502020204030204"/>
            </a:endParaRPr>
          </a:p>
        </p:txBody>
      </p:sp>
      <p:pic>
        <p:nvPicPr>
          <p:cNvPr id="9" name="Image 2" descr="preencoded.png"/>
          <p:cNvPicPr>
            <a:picLocks noChangeAspect="1"/>
          </p:cNvPicPr>
          <p:nvPr/>
        </p:nvPicPr>
        <p:blipFill>
          <a:blip r:embed="rId5"/>
          <a:stretch>
            <a:fillRect/>
          </a:stretch>
        </p:blipFill>
        <p:spPr>
          <a:xfrm>
            <a:off x="9643269" y="1321097"/>
            <a:ext cx="418902" cy="418902"/>
          </a:xfrm>
          <a:prstGeom prst="rect">
            <a:avLst/>
          </a:prstGeom>
        </p:spPr>
      </p:pic>
      <p:sp>
        <p:nvSpPr>
          <p:cNvPr id="10" name="Text 5"/>
          <p:cNvSpPr/>
          <p:nvPr/>
        </p:nvSpPr>
        <p:spPr>
          <a:xfrm>
            <a:off x="8253016" y="1907481"/>
            <a:ext cx="3199408" cy="261739"/>
          </a:xfrm>
          <a:prstGeom prst="rect">
            <a:avLst/>
          </a:prstGeom>
          <a:noFill/>
          <a:ln/>
        </p:spPr>
        <p:txBody>
          <a:bodyPr wrap="none" lIns="0" tIns="0" rIns="0" bIns="0" rtlCol="0" anchor="t"/>
          <a:lstStyle/>
          <a:p>
            <a:pPr algn="ctr" defTabSz="761970">
              <a:lnSpc>
                <a:spcPts val="2042"/>
              </a:lnSpc>
            </a:pPr>
            <a:r>
              <a:rPr lang="en-US" sz="1625" dirty="0">
                <a:solidFill>
                  <a:srgbClr val="E0D6DE"/>
                </a:solidFill>
                <a:latin typeface="Sora Medium" pitchFamily="34" charset="0"/>
                <a:ea typeface="Sora Medium" pitchFamily="34" charset="-122"/>
                <a:cs typeface="Sora Medium" pitchFamily="34" charset="-120"/>
              </a:rPr>
              <a:t>Log Parsing and Error Analysis</a:t>
            </a:r>
            <a:endParaRPr lang="en-US" sz="1625" dirty="0">
              <a:solidFill>
                <a:prstClr val="black"/>
              </a:solidFill>
              <a:latin typeface="Calibri" panose="020F0502020204030204"/>
            </a:endParaRPr>
          </a:p>
        </p:txBody>
      </p:sp>
      <p:sp>
        <p:nvSpPr>
          <p:cNvPr id="11" name="Text 6"/>
          <p:cNvSpPr/>
          <p:nvPr/>
        </p:nvSpPr>
        <p:spPr>
          <a:xfrm>
            <a:off x="8100020" y="2269728"/>
            <a:ext cx="3505398" cy="1072357"/>
          </a:xfrm>
          <a:prstGeom prst="rect">
            <a:avLst/>
          </a:prstGeom>
          <a:noFill/>
          <a:ln/>
        </p:spPr>
        <p:txBody>
          <a:bodyPr wrap="square" lIns="0" tIns="0" rIns="0" bIns="0" rtlCol="0" anchor="t"/>
          <a:lstStyle/>
          <a:p>
            <a:pPr algn="ct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Automate the process of parsing test logs and identifying potential errors, providing comprehensive insights into design behavior.</a:t>
            </a:r>
            <a:endParaRPr lang="en-US" sz="1292" dirty="0">
              <a:solidFill>
                <a:prstClr val="black"/>
              </a:solidFill>
              <a:latin typeface="Calibri" panose="020F0502020204030204"/>
            </a:endParaRPr>
          </a:p>
        </p:txBody>
      </p:sp>
      <p:pic>
        <p:nvPicPr>
          <p:cNvPr id="12" name="Image 3" descr="preencoded.png"/>
          <p:cNvPicPr>
            <a:picLocks noChangeAspect="1"/>
          </p:cNvPicPr>
          <p:nvPr/>
        </p:nvPicPr>
        <p:blipFill>
          <a:blip r:embed="rId6"/>
          <a:stretch>
            <a:fillRect/>
          </a:stretch>
        </p:blipFill>
        <p:spPr>
          <a:xfrm>
            <a:off x="4008041" y="3844727"/>
            <a:ext cx="418902" cy="418902"/>
          </a:xfrm>
          <a:prstGeom prst="rect">
            <a:avLst/>
          </a:prstGeom>
        </p:spPr>
      </p:pic>
      <p:sp>
        <p:nvSpPr>
          <p:cNvPr id="13" name="Text 7"/>
          <p:cNvSpPr/>
          <p:nvPr/>
        </p:nvSpPr>
        <p:spPr>
          <a:xfrm>
            <a:off x="2580978" y="4431110"/>
            <a:ext cx="3273028" cy="261739"/>
          </a:xfrm>
          <a:prstGeom prst="rect">
            <a:avLst/>
          </a:prstGeom>
          <a:noFill/>
          <a:ln/>
        </p:spPr>
        <p:txBody>
          <a:bodyPr wrap="none" lIns="0" tIns="0" rIns="0" bIns="0" rtlCol="0" anchor="t"/>
          <a:lstStyle/>
          <a:p>
            <a:pPr algn="ctr" defTabSz="761970">
              <a:lnSpc>
                <a:spcPts val="2042"/>
              </a:lnSpc>
            </a:pPr>
            <a:r>
              <a:rPr lang="en-US" sz="1625" dirty="0">
                <a:solidFill>
                  <a:srgbClr val="E0D6DE"/>
                </a:solidFill>
                <a:latin typeface="Sora Medium" pitchFamily="34" charset="0"/>
                <a:ea typeface="Sora Medium" pitchFamily="34" charset="-122"/>
                <a:cs typeface="Sora Medium" pitchFamily="34" charset="-120"/>
              </a:rPr>
              <a:t>Regression Testing Framework</a:t>
            </a:r>
            <a:endParaRPr lang="en-US" sz="1625" dirty="0">
              <a:solidFill>
                <a:prstClr val="black"/>
              </a:solidFill>
              <a:latin typeface="Calibri" panose="020F0502020204030204"/>
            </a:endParaRPr>
          </a:p>
        </p:txBody>
      </p:sp>
      <p:sp>
        <p:nvSpPr>
          <p:cNvPr id="14" name="Text 8"/>
          <p:cNvSpPr/>
          <p:nvPr/>
        </p:nvSpPr>
        <p:spPr>
          <a:xfrm>
            <a:off x="2464793" y="4793357"/>
            <a:ext cx="3505498" cy="804268"/>
          </a:xfrm>
          <a:prstGeom prst="rect">
            <a:avLst/>
          </a:prstGeom>
          <a:noFill/>
          <a:ln/>
        </p:spPr>
        <p:txBody>
          <a:bodyPr wrap="square" lIns="0" tIns="0" rIns="0" bIns="0" rtlCol="0" anchor="t"/>
          <a:lstStyle/>
          <a:p>
            <a:pPr algn="ct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Establish a robust framework for regression testing, ensuring that design changes don't introduce unexpected issues or regressions.</a:t>
            </a:r>
            <a:endParaRPr lang="en-US" sz="1292" dirty="0">
              <a:solidFill>
                <a:prstClr val="black"/>
              </a:solidFill>
              <a:latin typeface="Calibri" panose="020F0502020204030204"/>
            </a:endParaRPr>
          </a:p>
        </p:txBody>
      </p:sp>
      <p:pic>
        <p:nvPicPr>
          <p:cNvPr id="15" name="Image 4" descr="preencoded.png"/>
          <p:cNvPicPr>
            <a:picLocks noChangeAspect="1"/>
          </p:cNvPicPr>
          <p:nvPr/>
        </p:nvPicPr>
        <p:blipFill>
          <a:blip r:embed="rId7"/>
          <a:stretch>
            <a:fillRect/>
          </a:stretch>
        </p:blipFill>
        <p:spPr>
          <a:xfrm>
            <a:off x="7764859" y="3844727"/>
            <a:ext cx="418902" cy="418902"/>
          </a:xfrm>
          <a:prstGeom prst="rect">
            <a:avLst/>
          </a:prstGeom>
        </p:spPr>
      </p:pic>
      <p:sp>
        <p:nvSpPr>
          <p:cNvPr id="16" name="Text 9"/>
          <p:cNvSpPr/>
          <p:nvPr/>
        </p:nvSpPr>
        <p:spPr>
          <a:xfrm>
            <a:off x="6221611" y="4431109"/>
            <a:ext cx="3505498" cy="523478"/>
          </a:xfrm>
          <a:prstGeom prst="rect">
            <a:avLst/>
          </a:prstGeom>
          <a:noFill/>
          <a:ln/>
        </p:spPr>
        <p:txBody>
          <a:bodyPr wrap="square" lIns="0" tIns="0" rIns="0" bIns="0" rtlCol="0" anchor="t"/>
          <a:lstStyle/>
          <a:p>
            <a:pPr algn="ctr" defTabSz="761970">
              <a:lnSpc>
                <a:spcPts val="2042"/>
              </a:lnSpc>
            </a:pPr>
            <a:r>
              <a:rPr lang="en-US" sz="1625" dirty="0">
                <a:solidFill>
                  <a:srgbClr val="E0D6DE"/>
                </a:solidFill>
                <a:latin typeface="Sora Medium" pitchFamily="34" charset="0"/>
                <a:ea typeface="Sora Medium" pitchFamily="34" charset="-122"/>
                <a:cs typeface="Sora Medium" pitchFamily="34" charset="-120"/>
              </a:rPr>
              <a:t>FPGA Prototyping Workflow Automation</a:t>
            </a:r>
            <a:endParaRPr lang="en-US" sz="1625" dirty="0">
              <a:solidFill>
                <a:prstClr val="black"/>
              </a:solidFill>
              <a:latin typeface="Calibri" panose="020F0502020204030204"/>
            </a:endParaRPr>
          </a:p>
        </p:txBody>
      </p:sp>
      <p:sp>
        <p:nvSpPr>
          <p:cNvPr id="17" name="Text 10"/>
          <p:cNvSpPr/>
          <p:nvPr/>
        </p:nvSpPr>
        <p:spPr>
          <a:xfrm>
            <a:off x="6221611" y="5055096"/>
            <a:ext cx="3505498" cy="1340445"/>
          </a:xfrm>
          <a:prstGeom prst="rect">
            <a:avLst/>
          </a:prstGeom>
          <a:noFill/>
          <a:ln/>
        </p:spPr>
        <p:txBody>
          <a:bodyPr wrap="square" lIns="0" tIns="0" rIns="0" bIns="0" rtlCol="0" anchor="t"/>
          <a:lstStyle/>
          <a:p>
            <a:pPr algn="ct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Streamline the entire FPGA prototyping workflow, from design synthesis to bitstream generation and board configuration, reducing manual steps and increasing efficiency.</a:t>
            </a:r>
            <a:endParaRPr lang="en-US" sz="1292" dirty="0">
              <a:solidFill>
                <a:prstClr val="black"/>
              </a:solidFill>
              <a:latin typeface="Calibri" panose="020F050202020403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676004"/>
            <a:ext cx="6297018" cy="177194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Log Parsing and Error Analysis in EDA Workflows</a:t>
            </a:r>
            <a:endParaRPr lang="en-US" sz="3708" dirty="0"/>
          </a:p>
        </p:txBody>
      </p:sp>
      <p:sp>
        <p:nvSpPr>
          <p:cNvPr id="4" name="Text 1"/>
          <p:cNvSpPr/>
          <p:nvPr/>
        </p:nvSpPr>
        <p:spPr>
          <a:xfrm>
            <a:off x="5233492" y="3731419"/>
            <a:ext cx="6297018" cy="907257"/>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Here we will explores the crucial role of automated log parsing and error analysis in modern data analysis workflows, empowering you to gain valuable insights and optimize your applications.</a:t>
            </a:r>
            <a:endParaRPr lang="en-US" sz="1458"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814216"/>
            <a:ext cx="9175552" cy="590649"/>
          </a:xfrm>
          <a:prstGeom prst="rect">
            <a:avLst/>
          </a:prstGeom>
          <a:noFill/>
          <a:ln/>
        </p:spPr>
        <p:txBody>
          <a:bodyPr wrap="non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Importance of Automated Log Parsing</a:t>
            </a:r>
            <a:endParaRPr lang="en-US" sz="3708" dirty="0"/>
          </a:p>
        </p:txBody>
      </p:sp>
      <p:sp>
        <p:nvSpPr>
          <p:cNvPr id="3" name="Text 1"/>
          <p:cNvSpPr/>
          <p:nvPr/>
        </p:nvSpPr>
        <p:spPr>
          <a:xfrm>
            <a:off x="661492" y="2877344"/>
            <a:ext cx="3087093" cy="295275"/>
          </a:xfrm>
          <a:prstGeom prst="rect">
            <a:avLst/>
          </a:prstGeom>
          <a:noFill/>
          <a:ln/>
        </p:spPr>
        <p:txBody>
          <a:bodyPr wrap="none" lIns="0" tIns="0" rIns="0" bIns="0" rtlCol="0" anchor="t"/>
          <a:lstStyle/>
          <a:p>
            <a:pPr>
              <a:lnSpc>
                <a:spcPts val="2292"/>
              </a:lnSpc>
            </a:pPr>
            <a:r>
              <a:rPr lang="en-US" sz="1833" dirty="0">
                <a:solidFill>
                  <a:srgbClr val="97B8FF"/>
                </a:solidFill>
                <a:latin typeface="Sora Medium" pitchFamily="34" charset="0"/>
                <a:ea typeface="Sora Medium" pitchFamily="34" charset="-122"/>
                <a:cs typeface="Sora Medium" pitchFamily="34" charset="-120"/>
              </a:rPr>
              <a:t>Proactive Issue Detection</a:t>
            </a:r>
            <a:endParaRPr lang="en-US" sz="1833" dirty="0"/>
          </a:p>
        </p:txBody>
      </p:sp>
      <p:sp>
        <p:nvSpPr>
          <p:cNvPr id="4" name="Text 2"/>
          <p:cNvSpPr/>
          <p:nvPr/>
        </p:nvSpPr>
        <p:spPr>
          <a:xfrm>
            <a:off x="661492" y="3361631"/>
            <a:ext cx="3315097" cy="1209675"/>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Automated parsing allows for the early detection of potential issues, preventing them from escalating into major problems.</a:t>
            </a:r>
            <a:endParaRPr lang="en-US" sz="1458" dirty="0"/>
          </a:p>
        </p:txBody>
      </p:sp>
      <p:sp>
        <p:nvSpPr>
          <p:cNvPr id="5" name="Text 3"/>
          <p:cNvSpPr/>
          <p:nvPr/>
        </p:nvSpPr>
        <p:spPr>
          <a:xfrm>
            <a:off x="4444107" y="2877344"/>
            <a:ext cx="2593082" cy="295275"/>
          </a:xfrm>
          <a:prstGeom prst="rect">
            <a:avLst/>
          </a:prstGeom>
          <a:noFill/>
          <a:ln/>
        </p:spPr>
        <p:txBody>
          <a:bodyPr wrap="none" lIns="0" tIns="0" rIns="0" bIns="0" rtlCol="0" anchor="t"/>
          <a:lstStyle/>
          <a:p>
            <a:pPr>
              <a:lnSpc>
                <a:spcPts val="2292"/>
              </a:lnSpc>
            </a:pPr>
            <a:r>
              <a:rPr lang="en-US" sz="1833" dirty="0">
                <a:solidFill>
                  <a:srgbClr val="97B8FF"/>
                </a:solidFill>
                <a:latin typeface="Sora Medium" pitchFamily="34" charset="0"/>
                <a:ea typeface="Sora Medium" pitchFamily="34" charset="-122"/>
                <a:cs typeface="Sora Medium" pitchFamily="34" charset="-120"/>
              </a:rPr>
              <a:t>Enhanced Debugging</a:t>
            </a:r>
            <a:endParaRPr lang="en-US" sz="1833" dirty="0"/>
          </a:p>
        </p:txBody>
      </p:sp>
      <p:sp>
        <p:nvSpPr>
          <p:cNvPr id="6" name="Text 4"/>
          <p:cNvSpPr/>
          <p:nvPr/>
        </p:nvSpPr>
        <p:spPr>
          <a:xfrm>
            <a:off x="4444107" y="3361631"/>
            <a:ext cx="3315097" cy="1512094"/>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Detailed error analysis provides invaluable information for pinpointing the root cause of issues and streamlining the debugging process.</a:t>
            </a:r>
            <a:endParaRPr lang="en-US" sz="1458" dirty="0"/>
          </a:p>
        </p:txBody>
      </p:sp>
      <p:sp>
        <p:nvSpPr>
          <p:cNvPr id="7" name="Text 5"/>
          <p:cNvSpPr/>
          <p:nvPr/>
        </p:nvSpPr>
        <p:spPr>
          <a:xfrm>
            <a:off x="8226722" y="2877344"/>
            <a:ext cx="3315097" cy="590550"/>
          </a:xfrm>
          <a:prstGeom prst="rect">
            <a:avLst/>
          </a:prstGeom>
          <a:noFill/>
          <a:ln/>
        </p:spPr>
        <p:txBody>
          <a:bodyPr wrap="square" lIns="0" tIns="0" rIns="0" bIns="0" rtlCol="0" anchor="t"/>
          <a:lstStyle/>
          <a:p>
            <a:pPr>
              <a:lnSpc>
                <a:spcPts val="2292"/>
              </a:lnSpc>
            </a:pPr>
            <a:r>
              <a:rPr lang="en-US" sz="1833" dirty="0">
                <a:solidFill>
                  <a:srgbClr val="97B8FF"/>
                </a:solidFill>
                <a:latin typeface="Sora Medium" pitchFamily="34" charset="0"/>
                <a:ea typeface="Sora Medium" pitchFamily="34" charset="-122"/>
                <a:cs typeface="Sora Medium" pitchFamily="34" charset="-120"/>
              </a:rPr>
              <a:t>Improved Application Performance</a:t>
            </a:r>
            <a:endParaRPr lang="en-US" sz="1833" dirty="0"/>
          </a:p>
        </p:txBody>
      </p:sp>
      <p:sp>
        <p:nvSpPr>
          <p:cNvPr id="8" name="Text 6"/>
          <p:cNvSpPr/>
          <p:nvPr/>
        </p:nvSpPr>
        <p:spPr>
          <a:xfrm>
            <a:off x="8226722" y="3656906"/>
            <a:ext cx="3315097" cy="1209675"/>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Identifying and addressing performance bottlenecks based on log data leads to optimized application efficiency.</a:t>
            </a:r>
            <a:endParaRPr lang="en-US" sz="1458"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46014" y="508496"/>
            <a:ext cx="6327973" cy="1153518"/>
          </a:xfrm>
          <a:prstGeom prst="rect">
            <a:avLst/>
          </a:prstGeom>
          <a:noFill/>
          <a:ln/>
        </p:spPr>
        <p:txBody>
          <a:bodyPr wrap="square" lIns="0" tIns="0" rIns="0" bIns="0" rtlCol="0" anchor="t"/>
          <a:lstStyle/>
          <a:p>
            <a:pPr>
              <a:lnSpc>
                <a:spcPts val="4541"/>
              </a:lnSpc>
            </a:pPr>
            <a:r>
              <a:rPr lang="en-US" sz="3625" dirty="0">
                <a:solidFill>
                  <a:srgbClr val="97B8FF"/>
                </a:solidFill>
                <a:latin typeface="Sora Medium" pitchFamily="34" charset="0"/>
                <a:ea typeface="Sora Medium" pitchFamily="34" charset="-122"/>
                <a:cs typeface="Sora Medium" pitchFamily="34" charset="-120"/>
              </a:rPr>
              <a:t>Step 1: Error Extraction with Regular Expressions</a:t>
            </a:r>
            <a:endParaRPr lang="en-US" sz="3625" dirty="0"/>
          </a:p>
        </p:txBody>
      </p:sp>
      <p:sp>
        <p:nvSpPr>
          <p:cNvPr id="4" name="Shape 1"/>
          <p:cNvSpPr/>
          <p:nvPr/>
        </p:nvSpPr>
        <p:spPr>
          <a:xfrm>
            <a:off x="646014" y="1938833"/>
            <a:ext cx="6327973" cy="4410670"/>
          </a:xfrm>
          <a:prstGeom prst="roundRect">
            <a:avLst>
              <a:gd name="adj" fmla="val 628"/>
            </a:avLst>
          </a:prstGeom>
          <a:solidFill>
            <a:srgbClr val="00184D"/>
          </a:solidFill>
          <a:ln/>
        </p:spPr>
      </p:sp>
      <p:sp>
        <p:nvSpPr>
          <p:cNvPr id="5" name="Shape 2"/>
          <p:cNvSpPr/>
          <p:nvPr/>
        </p:nvSpPr>
        <p:spPr>
          <a:xfrm>
            <a:off x="636786" y="1938833"/>
            <a:ext cx="6346428" cy="4410670"/>
          </a:xfrm>
          <a:prstGeom prst="roundRect">
            <a:avLst>
              <a:gd name="adj" fmla="val 628"/>
            </a:avLst>
          </a:prstGeom>
          <a:solidFill>
            <a:srgbClr val="00184D"/>
          </a:solidFill>
          <a:ln/>
        </p:spPr>
      </p:sp>
      <p:sp>
        <p:nvSpPr>
          <p:cNvPr id="6" name="Text 3"/>
          <p:cNvSpPr/>
          <p:nvPr/>
        </p:nvSpPr>
        <p:spPr>
          <a:xfrm>
            <a:off x="821333" y="2077244"/>
            <a:ext cx="5977334" cy="4133850"/>
          </a:xfrm>
          <a:prstGeom prst="rect">
            <a:avLst/>
          </a:prstGeom>
          <a:noFill/>
          <a:ln/>
        </p:spPr>
        <p:txBody>
          <a:bodyPr wrap="square" lIns="0" tIns="0" rIns="0" bIns="0" rtlCol="0" anchor="t"/>
          <a:lstStyle/>
          <a:p>
            <a:pPr>
              <a:lnSpc>
                <a:spcPts val="2292"/>
              </a:lnSpc>
            </a:pPr>
            <a:r>
              <a:rPr lang="en-US" sz="1417" dirty="0">
                <a:solidFill>
                  <a:srgbClr val="E0D6DE"/>
                </a:solidFill>
                <a:highlight>
                  <a:srgbClr val="00184D"/>
                </a:highlight>
                <a:latin typeface="Consolas" pitchFamily="34" charset="0"/>
                <a:ea typeface="Consolas" pitchFamily="34" charset="-122"/>
                <a:cs typeface="Consolas" pitchFamily="34" charset="-120"/>
              </a:rPr>
              <a:t>import re
def extract_errors(log_file):
    errors = []
    with open(log_file, 'r') as file:
        for line in file:
            match = re.search(r"ERROR: (.*)", line)
            if match:
                errors.append(match.group(1))
    return errors
errors = extract_errors("my_log_file.txt")
print(errors)
</a:t>
            </a:r>
            <a:endParaRPr lang="en-US" sz="1417"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609303"/>
            <a:ext cx="6297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Step 2: Warning Analysis and Categorization</a:t>
            </a:r>
            <a:endParaRPr lang="en-US" sz="3708" dirty="0"/>
          </a:p>
        </p:txBody>
      </p:sp>
      <p:sp>
        <p:nvSpPr>
          <p:cNvPr id="4" name="Shape 1"/>
          <p:cNvSpPr/>
          <p:nvPr/>
        </p:nvSpPr>
        <p:spPr>
          <a:xfrm>
            <a:off x="661492" y="2074070"/>
            <a:ext cx="3054053" cy="2594074"/>
          </a:xfrm>
          <a:prstGeom prst="roundRect">
            <a:avLst>
              <a:gd name="adj" fmla="val 1093"/>
            </a:avLst>
          </a:prstGeom>
          <a:solidFill>
            <a:srgbClr val="26262B"/>
          </a:solidFill>
          <a:ln/>
        </p:spPr>
      </p:sp>
      <p:sp>
        <p:nvSpPr>
          <p:cNvPr id="5" name="Text 2"/>
          <p:cNvSpPr/>
          <p:nvPr/>
        </p:nvSpPr>
        <p:spPr>
          <a:xfrm>
            <a:off x="850504" y="2263081"/>
            <a:ext cx="2676029" cy="590550"/>
          </a:xfrm>
          <a:prstGeom prst="rect">
            <a:avLst/>
          </a:prstGeom>
          <a:noFill/>
          <a:ln/>
        </p:spPr>
        <p:txBody>
          <a:bodyPr wrap="squar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Warning Categorization</a:t>
            </a:r>
            <a:endParaRPr lang="en-US" sz="1833" dirty="0"/>
          </a:p>
        </p:txBody>
      </p:sp>
      <p:sp>
        <p:nvSpPr>
          <p:cNvPr id="6" name="Text 3"/>
          <p:cNvSpPr/>
          <p:nvPr/>
        </p:nvSpPr>
        <p:spPr>
          <a:xfrm>
            <a:off x="850504" y="2967038"/>
            <a:ext cx="2676029" cy="1512094"/>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Classify warnings by type (e.g., database connection, API call, file access) and severity (e.g., informational, critical).</a:t>
            </a:r>
            <a:endParaRPr lang="en-US" sz="1458" dirty="0"/>
          </a:p>
        </p:txBody>
      </p:sp>
      <p:sp>
        <p:nvSpPr>
          <p:cNvPr id="7" name="Shape 4"/>
          <p:cNvSpPr/>
          <p:nvPr/>
        </p:nvSpPr>
        <p:spPr>
          <a:xfrm>
            <a:off x="3904556" y="2074070"/>
            <a:ext cx="3054053" cy="2594074"/>
          </a:xfrm>
          <a:prstGeom prst="roundRect">
            <a:avLst>
              <a:gd name="adj" fmla="val 1093"/>
            </a:avLst>
          </a:prstGeom>
          <a:solidFill>
            <a:srgbClr val="26262B"/>
          </a:solidFill>
          <a:ln/>
        </p:spPr>
      </p:sp>
      <p:sp>
        <p:nvSpPr>
          <p:cNvPr id="8" name="Text 5"/>
          <p:cNvSpPr/>
          <p:nvPr/>
        </p:nvSpPr>
        <p:spPr>
          <a:xfrm>
            <a:off x="4093568" y="2263081"/>
            <a:ext cx="2362696"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Frequency Analysis</a:t>
            </a:r>
            <a:endParaRPr lang="en-US" sz="1833" dirty="0"/>
          </a:p>
        </p:txBody>
      </p:sp>
      <p:sp>
        <p:nvSpPr>
          <p:cNvPr id="9" name="Text 6"/>
          <p:cNvSpPr/>
          <p:nvPr/>
        </p:nvSpPr>
        <p:spPr>
          <a:xfrm>
            <a:off x="4093568" y="2671762"/>
            <a:ext cx="2676029" cy="907257"/>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Identify frequently occurring warnings and investigate potential underlying issues.</a:t>
            </a:r>
            <a:endParaRPr lang="en-US" sz="1458" dirty="0"/>
          </a:p>
        </p:txBody>
      </p:sp>
      <p:sp>
        <p:nvSpPr>
          <p:cNvPr id="10" name="Shape 7"/>
          <p:cNvSpPr/>
          <p:nvPr/>
        </p:nvSpPr>
        <p:spPr>
          <a:xfrm>
            <a:off x="661492" y="4857155"/>
            <a:ext cx="6297018" cy="1391543"/>
          </a:xfrm>
          <a:prstGeom prst="roundRect">
            <a:avLst>
              <a:gd name="adj" fmla="val 2038"/>
            </a:avLst>
          </a:prstGeom>
          <a:solidFill>
            <a:srgbClr val="26262B"/>
          </a:solidFill>
          <a:ln/>
        </p:spPr>
      </p:sp>
      <p:sp>
        <p:nvSpPr>
          <p:cNvPr id="11" name="Text 8"/>
          <p:cNvSpPr/>
          <p:nvPr/>
        </p:nvSpPr>
        <p:spPr>
          <a:xfrm>
            <a:off x="850504" y="5046167"/>
            <a:ext cx="2392363"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Contextual Analysis</a:t>
            </a:r>
            <a:endParaRPr lang="en-US" sz="1833" dirty="0"/>
          </a:p>
        </p:txBody>
      </p:sp>
      <p:sp>
        <p:nvSpPr>
          <p:cNvPr id="12" name="Text 9"/>
          <p:cNvSpPr/>
          <p:nvPr/>
        </p:nvSpPr>
        <p:spPr>
          <a:xfrm>
            <a:off x="850504" y="5454849"/>
            <a:ext cx="5918994" cy="604838"/>
          </a:xfrm>
          <a:prstGeom prst="rect">
            <a:avLst/>
          </a:prstGeom>
          <a:noFill/>
          <a:ln/>
        </p:spPr>
        <p:txBody>
          <a:bodyPr wrap="square" lIns="0" tIns="0" rIns="0" bIns="0" rtlCol="0" anchor="t"/>
          <a:lstStyle/>
          <a:p>
            <a:pPr>
              <a:lnSpc>
                <a:spcPts val="2375"/>
              </a:lnSpc>
            </a:pPr>
            <a:r>
              <a:rPr lang="en-US" sz="1458" dirty="0">
                <a:solidFill>
                  <a:srgbClr val="E0D6DE"/>
                </a:solidFill>
                <a:latin typeface="Noto Sans TC" pitchFamily="34" charset="0"/>
                <a:ea typeface="Noto Sans TC" pitchFamily="34" charset="-122"/>
                <a:cs typeface="Noto Sans TC" pitchFamily="34" charset="-120"/>
              </a:rPr>
              <a:t>Analyze warning messages in the context of surrounding log entries to gain a deeper understanding.</a:t>
            </a:r>
            <a:endParaRPr lang="en-US" sz="1458"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60778"/>
          </a:xfrm>
          <a:prstGeom prst="rect">
            <a:avLst/>
          </a:prstGeom>
        </p:spPr>
      </p:pic>
      <p:sp>
        <p:nvSpPr>
          <p:cNvPr id="3" name="Text 0"/>
          <p:cNvSpPr/>
          <p:nvPr/>
        </p:nvSpPr>
        <p:spPr>
          <a:xfrm>
            <a:off x="5219700" y="508894"/>
            <a:ext cx="6324600" cy="1156494"/>
          </a:xfrm>
          <a:prstGeom prst="rect">
            <a:avLst/>
          </a:prstGeom>
          <a:noFill/>
          <a:ln/>
        </p:spPr>
        <p:txBody>
          <a:bodyPr wrap="square" lIns="0" tIns="0" rIns="0" bIns="0" rtlCol="0" anchor="t"/>
          <a:lstStyle/>
          <a:p>
            <a:pPr>
              <a:lnSpc>
                <a:spcPts val="4541"/>
              </a:lnSpc>
            </a:pPr>
            <a:r>
              <a:rPr lang="en-US" sz="3625" dirty="0">
                <a:solidFill>
                  <a:srgbClr val="97B8FF"/>
                </a:solidFill>
                <a:latin typeface="Sora Medium" pitchFamily="34" charset="0"/>
                <a:ea typeface="Sora Medium" pitchFamily="34" charset="-122"/>
                <a:cs typeface="Sora Medium" pitchFamily="34" charset="-120"/>
              </a:rPr>
              <a:t>Step 3: Metrics Summary and Reporting</a:t>
            </a:r>
            <a:endParaRPr lang="en-US" sz="3625" dirty="0"/>
          </a:p>
        </p:txBody>
      </p:sp>
      <p:sp>
        <p:nvSpPr>
          <p:cNvPr id="4" name="Text 1"/>
          <p:cNvSpPr/>
          <p:nvPr/>
        </p:nvSpPr>
        <p:spPr>
          <a:xfrm>
            <a:off x="5219700" y="2035472"/>
            <a:ext cx="3023493" cy="610692"/>
          </a:xfrm>
          <a:prstGeom prst="rect">
            <a:avLst/>
          </a:prstGeom>
          <a:noFill/>
          <a:ln/>
        </p:spPr>
        <p:txBody>
          <a:bodyPr wrap="none" lIns="0" tIns="0" rIns="0" bIns="0" rtlCol="0" anchor="t"/>
          <a:lstStyle/>
          <a:p>
            <a:pPr algn="ctr">
              <a:lnSpc>
                <a:spcPts val="4791"/>
              </a:lnSpc>
            </a:pPr>
            <a:r>
              <a:rPr lang="en-US" sz="4791" dirty="0">
                <a:solidFill>
                  <a:srgbClr val="E0D6DE"/>
                </a:solidFill>
                <a:latin typeface="Sora Medium" pitchFamily="34" charset="0"/>
                <a:ea typeface="Sora Medium" pitchFamily="34" charset="-122"/>
                <a:cs typeface="Sora Medium" pitchFamily="34" charset="-120"/>
              </a:rPr>
              <a:t>100</a:t>
            </a:r>
            <a:endParaRPr lang="en-US" sz="4791" dirty="0"/>
          </a:p>
        </p:txBody>
      </p:sp>
      <p:sp>
        <p:nvSpPr>
          <p:cNvPr id="5" name="Text 2"/>
          <p:cNvSpPr/>
          <p:nvPr/>
        </p:nvSpPr>
        <p:spPr>
          <a:xfrm>
            <a:off x="5574705" y="2877444"/>
            <a:ext cx="2313483" cy="289223"/>
          </a:xfrm>
          <a:prstGeom prst="rect">
            <a:avLst/>
          </a:prstGeom>
          <a:noFill/>
          <a:ln/>
        </p:spPr>
        <p:txBody>
          <a:bodyPr wrap="none" lIns="0" tIns="0" rIns="0" bIns="0" rtlCol="0" anchor="t"/>
          <a:lstStyle/>
          <a:p>
            <a:pPr algn="ctr">
              <a:lnSpc>
                <a:spcPts val="2250"/>
              </a:lnSpc>
            </a:pPr>
            <a:r>
              <a:rPr lang="en-US" sz="1792" dirty="0">
                <a:solidFill>
                  <a:srgbClr val="E0D6DE"/>
                </a:solidFill>
                <a:latin typeface="Sora Medium" pitchFamily="34" charset="0"/>
                <a:ea typeface="Sora Medium" pitchFamily="34" charset="-122"/>
                <a:cs typeface="Sora Medium" pitchFamily="34" charset="-120"/>
              </a:rPr>
              <a:t>Error Count</a:t>
            </a:r>
            <a:endParaRPr lang="en-US" sz="1792" dirty="0"/>
          </a:p>
        </p:txBody>
      </p:sp>
      <p:sp>
        <p:nvSpPr>
          <p:cNvPr id="6" name="Text 3"/>
          <p:cNvSpPr/>
          <p:nvPr/>
        </p:nvSpPr>
        <p:spPr>
          <a:xfrm>
            <a:off x="5219700" y="3277692"/>
            <a:ext cx="3023493" cy="592138"/>
          </a:xfrm>
          <a:prstGeom prst="rect">
            <a:avLst/>
          </a:prstGeom>
          <a:noFill/>
          <a:ln/>
        </p:spPr>
        <p:txBody>
          <a:bodyPr wrap="square" lIns="0" tIns="0" rIns="0" bIns="0" rtlCol="0" anchor="t"/>
          <a:lstStyle/>
          <a:p>
            <a:pPr algn="ctr">
              <a:lnSpc>
                <a:spcPts val="2292"/>
              </a:lnSpc>
            </a:pPr>
            <a:r>
              <a:rPr lang="en-US" sz="1417" dirty="0">
                <a:solidFill>
                  <a:srgbClr val="E0D6DE"/>
                </a:solidFill>
                <a:latin typeface="Noto Sans TC" pitchFamily="34" charset="0"/>
                <a:ea typeface="Noto Sans TC" pitchFamily="34" charset="-122"/>
                <a:cs typeface="Noto Sans TC" pitchFamily="34" charset="-120"/>
              </a:rPr>
              <a:t>Total number of errors identified in the log file.</a:t>
            </a:r>
            <a:endParaRPr lang="en-US" sz="1417" dirty="0"/>
          </a:p>
        </p:txBody>
      </p:sp>
      <p:sp>
        <p:nvSpPr>
          <p:cNvPr id="7" name="Text 4"/>
          <p:cNvSpPr/>
          <p:nvPr/>
        </p:nvSpPr>
        <p:spPr>
          <a:xfrm>
            <a:off x="8520807" y="2035472"/>
            <a:ext cx="3023493" cy="610692"/>
          </a:xfrm>
          <a:prstGeom prst="rect">
            <a:avLst/>
          </a:prstGeom>
          <a:noFill/>
          <a:ln/>
        </p:spPr>
        <p:txBody>
          <a:bodyPr wrap="none" lIns="0" tIns="0" rIns="0" bIns="0" rtlCol="0" anchor="t"/>
          <a:lstStyle/>
          <a:p>
            <a:pPr algn="ctr">
              <a:lnSpc>
                <a:spcPts val="4791"/>
              </a:lnSpc>
            </a:pPr>
            <a:r>
              <a:rPr lang="en-US" sz="4791" dirty="0">
                <a:solidFill>
                  <a:srgbClr val="E0D6DE"/>
                </a:solidFill>
                <a:latin typeface="Sora Medium" pitchFamily="34" charset="0"/>
                <a:ea typeface="Sora Medium" pitchFamily="34" charset="-122"/>
                <a:cs typeface="Sora Medium" pitchFamily="34" charset="-120"/>
              </a:rPr>
              <a:t>20%</a:t>
            </a:r>
            <a:endParaRPr lang="en-US" sz="4791" dirty="0"/>
          </a:p>
        </p:txBody>
      </p:sp>
      <p:sp>
        <p:nvSpPr>
          <p:cNvPr id="8" name="Text 5"/>
          <p:cNvSpPr/>
          <p:nvPr/>
        </p:nvSpPr>
        <p:spPr>
          <a:xfrm>
            <a:off x="8875812" y="2877444"/>
            <a:ext cx="2313483" cy="289223"/>
          </a:xfrm>
          <a:prstGeom prst="rect">
            <a:avLst/>
          </a:prstGeom>
          <a:noFill/>
          <a:ln/>
        </p:spPr>
        <p:txBody>
          <a:bodyPr wrap="none" lIns="0" tIns="0" rIns="0" bIns="0" rtlCol="0" anchor="t"/>
          <a:lstStyle/>
          <a:p>
            <a:pPr algn="ctr">
              <a:lnSpc>
                <a:spcPts val="2250"/>
              </a:lnSpc>
            </a:pPr>
            <a:r>
              <a:rPr lang="en-US" sz="1792" dirty="0">
                <a:solidFill>
                  <a:srgbClr val="E0D6DE"/>
                </a:solidFill>
                <a:latin typeface="Sora Medium" pitchFamily="34" charset="0"/>
                <a:ea typeface="Sora Medium" pitchFamily="34" charset="-122"/>
                <a:cs typeface="Sora Medium" pitchFamily="34" charset="-120"/>
              </a:rPr>
              <a:t>Warning Rate</a:t>
            </a:r>
            <a:endParaRPr lang="en-US" sz="1792" dirty="0"/>
          </a:p>
        </p:txBody>
      </p:sp>
      <p:sp>
        <p:nvSpPr>
          <p:cNvPr id="9" name="Text 6"/>
          <p:cNvSpPr/>
          <p:nvPr/>
        </p:nvSpPr>
        <p:spPr>
          <a:xfrm>
            <a:off x="8520807" y="3277692"/>
            <a:ext cx="3023493" cy="592138"/>
          </a:xfrm>
          <a:prstGeom prst="rect">
            <a:avLst/>
          </a:prstGeom>
          <a:noFill/>
          <a:ln/>
        </p:spPr>
        <p:txBody>
          <a:bodyPr wrap="square" lIns="0" tIns="0" rIns="0" bIns="0" rtlCol="0" anchor="t"/>
          <a:lstStyle/>
          <a:p>
            <a:pPr algn="ctr">
              <a:lnSpc>
                <a:spcPts val="2292"/>
              </a:lnSpc>
            </a:pPr>
            <a:r>
              <a:rPr lang="en-US" sz="1417" dirty="0">
                <a:solidFill>
                  <a:srgbClr val="E0D6DE"/>
                </a:solidFill>
                <a:latin typeface="Noto Sans TC" pitchFamily="34" charset="0"/>
                <a:ea typeface="Noto Sans TC" pitchFamily="34" charset="-122"/>
                <a:cs typeface="Noto Sans TC" pitchFamily="34" charset="-120"/>
              </a:rPr>
              <a:t>Percentage of log entries containing warnings.</a:t>
            </a:r>
            <a:endParaRPr lang="en-US" sz="1417" dirty="0"/>
          </a:p>
        </p:txBody>
      </p:sp>
      <p:sp>
        <p:nvSpPr>
          <p:cNvPr id="10" name="Text 7"/>
          <p:cNvSpPr/>
          <p:nvPr/>
        </p:nvSpPr>
        <p:spPr>
          <a:xfrm>
            <a:off x="5219700" y="4517529"/>
            <a:ext cx="3023493" cy="610692"/>
          </a:xfrm>
          <a:prstGeom prst="rect">
            <a:avLst/>
          </a:prstGeom>
          <a:noFill/>
          <a:ln/>
        </p:spPr>
        <p:txBody>
          <a:bodyPr wrap="none" lIns="0" tIns="0" rIns="0" bIns="0" rtlCol="0" anchor="t"/>
          <a:lstStyle/>
          <a:p>
            <a:pPr algn="ctr">
              <a:lnSpc>
                <a:spcPts val="4791"/>
              </a:lnSpc>
            </a:pPr>
            <a:r>
              <a:rPr lang="en-US" sz="4791" dirty="0">
                <a:solidFill>
                  <a:srgbClr val="E0D6DE"/>
                </a:solidFill>
                <a:latin typeface="Sora Medium" pitchFamily="34" charset="0"/>
                <a:ea typeface="Sora Medium" pitchFamily="34" charset="-122"/>
                <a:cs typeface="Sora Medium" pitchFamily="34" charset="-120"/>
              </a:rPr>
              <a:t>5</a:t>
            </a:r>
            <a:endParaRPr lang="en-US" sz="4791" dirty="0"/>
          </a:p>
        </p:txBody>
      </p:sp>
      <p:sp>
        <p:nvSpPr>
          <p:cNvPr id="11" name="Text 8"/>
          <p:cNvSpPr/>
          <p:nvPr/>
        </p:nvSpPr>
        <p:spPr>
          <a:xfrm>
            <a:off x="5574705" y="5359499"/>
            <a:ext cx="2313483" cy="289223"/>
          </a:xfrm>
          <a:prstGeom prst="rect">
            <a:avLst/>
          </a:prstGeom>
          <a:noFill/>
          <a:ln/>
        </p:spPr>
        <p:txBody>
          <a:bodyPr wrap="none" lIns="0" tIns="0" rIns="0" bIns="0" rtlCol="0" anchor="t"/>
          <a:lstStyle/>
          <a:p>
            <a:pPr algn="ctr">
              <a:lnSpc>
                <a:spcPts val="2250"/>
              </a:lnSpc>
            </a:pPr>
            <a:r>
              <a:rPr lang="en-US" sz="1792" dirty="0">
                <a:solidFill>
                  <a:srgbClr val="E0D6DE"/>
                </a:solidFill>
                <a:latin typeface="Sora Medium" pitchFamily="34" charset="0"/>
                <a:ea typeface="Sora Medium" pitchFamily="34" charset="-122"/>
                <a:cs typeface="Sora Medium" pitchFamily="34" charset="-120"/>
              </a:rPr>
              <a:t>Critical Errors</a:t>
            </a:r>
            <a:endParaRPr lang="en-US" sz="1792" dirty="0"/>
          </a:p>
        </p:txBody>
      </p:sp>
      <p:sp>
        <p:nvSpPr>
          <p:cNvPr id="12" name="Text 9"/>
          <p:cNvSpPr/>
          <p:nvPr/>
        </p:nvSpPr>
        <p:spPr>
          <a:xfrm>
            <a:off x="5219700" y="5759748"/>
            <a:ext cx="3023493" cy="592138"/>
          </a:xfrm>
          <a:prstGeom prst="rect">
            <a:avLst/>
          </a:prstGeom>
          <a:noFill/>
          <a:ln/>
        </p:spPr>
        <p:txBody>
          <a:bodyPr wrap="square" lIns="0" tIns="0" rIns="0" bIns="0" rtlCol="0" anchor="t"/>
          <a:lstStyle/>
          <a:p>
            <a:pPr algn="ctr">
              <a:lnSpc>
                <a:spcPts val="2292"/>
              </a:lnSpc>
            </a:pPr>
            <a:r>
              <a:rPr lang="en-US" sz="1417" dirty="0">
                <a:solidFill>
                  <a:srgbClr val="E0D6DE"/>
                </a:solidFill>
                <a:latin typeface="Noto Sans TC" pitchFamily="34" charset="0"/>
                <a:ea typeface="Noto Sans TC" pitchFamily="34" charset="-122"/>
                <a:cs typeface="Noto Sans TC" pitchFamily="34" charset="-120"/>
              </a:rPr>
              <a:t>Number of critical errors requiring immediate attention.</a:t>
            </a:r>
            <a:endParaRPr lang="en-US" sz="1417"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496418"/>
            <a:ext cx="6297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Leveraging Pandas for Data Manipulation</a:t>
            </a:r>
            <a:endParaRPr lang="en-US" sz="3708" dirty="0"/>
          </a:p>
        </p:txBody>
      </p:sp>
      <p:sp>
        <p:nvSpPr>
          <p:cNvPr id="4" name="Shape 1"/>
          <p:cNvSpPr/>
          <p:nvPr/>
        </p:nvSpPr>
        <p:spPr>
          <a:xfrm>
            <a:off x="661492" y="2961183"/>
            <a:ext cx="6297018" cy="2400300"/>
          </a:xfrm>
          <a:prstGeom prst="roundRect">
            <a:avLst>
              <a:gd name="adj" fmla="val 1181"/>
            </a:avLst>
          </a:prstGeom>
          <a:solidFill>
            <a:srgbClr val="00184D"/>
          </a:solidFill>
          <a:ln/>
        </p:spPr>
      </p:sp>
      <p:sp>
        <p:nvSpPr>
          <p:cNvPr id="5" name="Shape 2"/>
          <p:cNvSpPr/>
          <p:nvPr/>
        </p:nvSpPr>
        <p:spPr>
          <a:xfrm>
            <a:off x="652066" y="2961183"/>
            <a:ext cx="6315869" cy="2400300"/>
          </a:xfrm>
          <a:prstGeom prst="roundRect">
            <a:avLst>
              <a:gd name="adj" fmla="val 1181"/>
            </a:avLst>
          </a:prstGeom>
          <a:solidFill>
            <a:srgbClr val="00184D"/>
          </a:solidFill>
          <a:ln/>
        </p:spPr>
      </p:sp>
      <p:sp>
        <p:nvSpPr>
          <p:cNvPr id="6" name="Text 3"/>
          <p:cNvSpPr/>
          <p:nvPr/>
        </p:nvSpPr>
        <p:spPr>
          <a:xfrm>
            <a:off x="841078" y="3102868"/>
            <a:ext cx="5937845" cy="2116932"/>
          </a:xfrm>
          <a:prstGeom prst="rect">
            <a:avLst/>
          </a:prstGeom>
          <a:noFill/>
          <a:ln/>
        </p:spPr>
        <p:txBody>
          <a:bodyPr wrap="square" lIns="0" tIns="0" rIns="0" bIns="0" rtlCol="0" anchor="t"/>
          <a:lstStyle/>
          <a:p>
            <a:pPr>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import pandas as pd
log_data = pd.read_csv("my_log_file.csv")
error_counts = log_data["Error"].value_counts()
print(error_counts)
</a:t>
            </a:r>
            <a:endParaRPr lang="en-US" sz="1458"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3" name="Text 0"/>
          <p:cNvSpPr/>
          <p:nvPr/>
        </p:nvSpPr>
        <p:spPr>
          <a:xfrm>
            <a:off x="5233492" y="1647627"/>
            <a:ext cx="6297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Visualizing Trends with Matplotlib and Seaborn</a:t>
            </a:r>
            <a:endParaRPr lang="en-US" sz="3708" dirty="0"/>
          </a:p>
        </p:txBody>
      </p:sp>
      <p:sp>
        <p:nvSpPr>
          <p:cNvPr id="4" name="Shape 1"/>
          <p:cNvSpPr/>
          <p:nvPr/>
        </p:nvSpPr>
        <p:spPr>
          <a:xfrm>
            <a:off x="5233492" y="3112393"/>
            <a:ext cx="6297018" cy="2097882"/>
          </a:xfrm>
          <a:prstGeom prst="roundRect">
            <a:avLst>
              <a:gd name="adj" fmla="val 1352"/>
            </a:avLst>
          </a:prstGeom>
          <a:solidFill>
            <a:srgbClr val="00184D"/>
          </a:solidFill>
          <a:ln/>
        </p:spPr>
      </p:sp>
      <p:sp>
        <p:nvSpPr>
          <p:cNvPr id="5" name="Shape 2"/>
          <p:cNvSpPr/>
          <p:nvPr/>
        </p:nvSpPr>
        <p:spPr>
          <a:xfrm>
            <a:off x="5224066" y="3112393"/>
            <a:ext cx="6315869" cy="2097882"/>
          </a:xfrm>
          <a:prstGeom prst="roundRect">
            <a:avLst>
              <a:gd name="adj" fmla="val 1352"/>
            </a:avLst>
          </a:prstGeom>
          <a:solidFill>
            <a:srgbClr val="00184D"/>
          </a:solidFill>
          <a:ln/>
        </p:spPr>
      </p:sp>
      <p:sp>
        <p:nvSpPr>
          <p:cNvPr id="6" name="Text 3"/>
          <p:cNvSpPr/>
          <p:nvPr/>
        </p:nvSpPr>
        <p:spPr>
          <a:xfrm>
            <a:off x="5413078" y="3254078"/>
            <a:ext cx="5937845" cy="1814513"/>
          </a:xfrm>
          <a:prstGeom prst="rect">
            <a:avLst/>
          </a:prstGeom>
          <a:noFill/>
          <a:ln/>
        </p:spPr>
        <p:txBody>
          <a:bodyPr wrap="square" lIns="0" tIns="0" rIns="0" bIns="0" rtlCol="0" anchor="t"/>
          <a:lstStyle/>
          <a:p>
            <a:pPr>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import matplotlib.pyplot as plt
import seaborn as sns
sns.lineplot(x="Timestamp", y="Error Count", data=log_data)
plt.show()
</a:t>
            </a:r>
            <a:endParaRPr lang="en-US" sz="1458"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92336" y="523578"/>
            <a:ext cx="8403034" cy="528935"/>
          </a:xfrm>
          <a:prstGeom prst="rect">
            <a:avLst/>
          </a:prstGeom>
          <a:noFill/>
          <a:ln/>
        </p:spPr>
        <p:txBody>
          <a:bodyPr wrap="none" lIns="0" tIns="0" rIns="0" bIns="0" rtlCol="0" anchor="t"/>
          <a:lstStyle/>
          <a:p>
            <a:pPr defTabSz="761970">
              <a:lnSpc>
                <a:spcPts val="4125"/>
              </a:lnSpc>
            </a:pPr>
            <a:r>
              <a:rPr lang="en-US" sz="3292" dirty="0">
                <a:solidFill>
                  <a:srgbClr val="97B8FF"/>
                </a:solidFill>
                <a:latin typeface="Sora Medium" pitchFamily="34" charset="0"/>
                <a:ea typeface="Sora Medium" pitchFamily="34" charset="-122"/>
                <a:cs typeface="Sora Medium" pitchFamily="34" charset="-120"/>
              </a:rPr>
              <a:t>Python Data Types: The Building Blocks</a:t>
            </a:r>
            <a:endParaRPr lang="en-US" sz="3292" dirty="0">
              <a:solidFill>
                <a:prstClr val="black"/>
              </a:solidFill>
              <a:latin typeface="Calibri" panose="020F0502020204030204"/>
            </a:endParaRPr>
          </a:p>
        </p:txBody>
      </p:sp>
      <p:sp>
        <p:nvSpPr>
          <p:cNvPr id="3" name="Text 1"/>
          <p:cNvSpPr/>
          <p:nvPr/>
        </p:nvSpPr>
        <p:spPr>
          <a:xfrm>
            <a:off x="592336" y="1475482"/>
            <a:ext cx="2115543" cy="264418"/>
          </a:xfrm>
          <a:prstGeom prst="rect">
            <a:avLst/>
          </a:prstGeom>
          <a:noFill/>
          <a:ln/>
        </p:spPr>
        <p:txBody>
          <a:bodyPr wrap="none" lIns="0" tIns="0" rIns="0" bIns="0" rtlCol="0" anchor="t"/>
          <a:lstStyle/>
          <a:p>
            <a:pPr defTabSz="761970">
              <a:lnSpc>
                <a:spcPts val="2042"/>
              </a:lnSpc>
            </a:pPr>
            <a:r>
              <a:rPr lang="en-US" sz="1625" dirty="0">
                <a:solidFill>
                  <a:srgbClr val="97B8FF"/>
                </a:solidFill>
                <a:latin typeface="Sora Medium" pitchFamily="34" charset="0"/>
                <a:ea typeface="Sora Medium" pitchFamily="34" charset="-122"/>
                <a:cs typeface="Sora Medium" pitchFamily="34" charset="-120"/>
              </a:rPr>
              <a:t>Numbers</a:t>
            </a:r>
            <a:endParaRPr lang="en-US" sz="1625" dirty="0">
              <a:solidFill>
                <a:prstClr val="black"/>
              </a:solidFill>
              <a:latin typeface="Calibri" panose="020F0502020204030204"/>
            </a:endParaRPr>
          </a:p>
        </p:txBody>
      </p:sp>
      <p:sp>
        <p:nvSpPr>
          <p:cNvPr id="4" name="Text 2"/>
          <p:cNvSpPr/>
          <p:nvPr/>
        </p:nvSpPr>
        <p:spPr>
          <a:xfrm>
            <a:off x="592336" y="1909069"/>
            <a:ext cx="2442071" cy="2166144"/>
          </a:xfrm>
          <a:prstGeom prst="rect">
            <a:avLst/>
          </a:prstGeom>
          <a:noFill/>
          <a:ln/>
        </p:spPr>
        <p:txBody>
          <a:bodyPr wrap="square" lIns="0" tIns="0" rIns="0" bIns="0" rtlCol="0" anchor="t"/>
          <a:lstStyle/>
          <a:p>
            <a:pPr defTabSz="761970">
              <a:lnSpc>
                <a:spcPts val="2125"/>
              </a:lnSpc>
            </a:pPr>
            <a:r>
              <a:rPr lang="en-US" sz="1292" dirty="0">
                <a:solidFill>
                  <a:srgbClr val="E0D6DE"/>
                </a:solidFill>
                <a:latin typeface="Noto Sans TC" pitchFamily="34" charset="0"/>
                <a:ea typeface="Noto Sans TC" pitchFamily="34" charset="-122"/>
                <a:cs typeface="Noto Sans TC" pitchFamily="34" charset="-120"/>
              </a:rPr>
              <a:t>Python supports various numeric types, including integers (</a:t>
            </a:r>
            <a:r>
              <a:rPr lang="en-US" sz="1292" b="1" dirty="0">
                <a:solidFill>
                  <a:srgbClr val="E0D6DE"/>
                </a:solidFill>
                <a:latin typeface="Noto Sans TC" pitchFamily="34" charset="0"/>
                <a:ea typeface="Noto Sans TC" pitchFamily="34" charset="-122"/>
                <a:cs typeface="Noto Sans TC" pitchFamily="34" charset="-120"/>
              </a:rPr>
              <a:t>int</a:t>
            </a:r>
            <a:r>
              <a:rPr lang="en-US" sz="1292" dirty="0">
                <a:solidFill>
                  <a:srgbClr val="E0D6DE"/>
                </a:solidFill>
                <a:latin typeface="Noto Sans TC" pitchFamily="34" charset="0"/>
                <a:ea typeface="Noto Sans TC" pitchFamily="34" charset="-122"/>
                <a:cs typeface="Noto Sans TC" pitchFamily="34" charset="-120"/>
              </a:rPr>
              <a:t>), floating-point numbers (</a:t>
            </a:r>
            <a:r>
              <a:rPr lang="en-US" sz="1292" b="1" dirty="0">
                <a:solidFill>
                  <a:srgbClr val="E0D6DE"/>
                </a:solidFill>
                <a:latin typeface="Noto Sans TC" pitchFamily="34" charset="0"/>
                <a:ea typeface="Noto Sans TC" pitchFamily="34" charset="-122"/>
                <a:cs typeface="Noto Sans TC" pitchFamily="34" charset="-120"/>
              </a:rPr>
              <a:t>float</a:t>
            </a:r>
            <a:r>
              <a:rPr lang="en-US" sz="1292" dirty="0">
                <a:solidFill>
                  <a:srgbClr val="E0D6DE"/>
                </a:solidFill>
                <a:latin typeface="Noto Sans TC" pitchFamily="34" charset="0"/>
                <a:ea typeface="Noto Sans TC" pitchFamily="34" charset="-122"/>
                <a:cs typeface="Noto Sans TC" pitchFamily="34" charset="-120"/>
              </a:rPr>
              <a:t>), and complex numbers (</a:t>
            </a:r>
            <a:r>
              <a:rPr lang="en-US" sz="1292" b="1" dirty="0">
                <a:solidFill>
                  <a:srgbClr val="E0D6DE"/>
                </a:solidFill>
                <a:latin typeface="Noto Sans TC" pitchFamily="34" charset="0"/>
                <a:ea typeface="Noto Sans TC" pitchFamily="34" charset="-122"/>
                <a:cs typeface="Noto Sans TC" pitchFamily="34" charset="-120"/>
              </a:rPr>
              <a:t>complex</a:t>
            </a:r>
            <a:r>
              <a:rPr lang="en-US" sz="1292" dirty="0">
                <a:solidFill>
                  <a:srgbClr val="E0D6DE"/>
                </a:solidFill>
                <a:latin typeface="Noto Sans TC" pitchFamily="34" charset="0"/>
                <a:ea typeface="Noto Sans TC" pitchFamily="34" charset="-122"/>
                <a:cs typeface="Noto Sans TC" pitchFamily="34" charset="-120"/>
              </a:rPr>
              <a:t>). These types are used for mathematical operations and represent numerical values.</a:t>
            </a:r>
            <a:endParaRPr lang="en-US" sz="1292" dirty="0">
              <a:solidFill>
                <a:prstClr val="black"/>
              </a:solidFill>
              <a:latin typeface="Calibri" panose="020F0502020204030204"/>
            </a:endParaRPr>
          </a:p>
        </p:txBody>
      </p:sp>
      <p:sp>
        <p:nvSpPr>
          <p:cNvPr id="5" name="Shape 3"/>
          <p:cNvSpPr/>
          <p:nvPr/>
        </p:nvSpPr>
        <p:spPr>
          <a:xfrm>
            <a:off x="592336" y="4265613"/>
            <a:ext cx="2442071" cy="1066106"/>
          </a:xfrm>
          <a:prstGeom prst="roundRect">
            <a:avLst>
              <a:gd name="adj" fmla="val 2381"/>
            </a:avLst>
          </a:prstGeom>
          <a:solidFill>
            <a:srgbClr val="00184D"/>
          </a:solidFill>
          <a:ln/>
        </p:spPr>
      </p:sp>
      <p:sp>
        <p:nvSpPr>
          <p:cNvPr id="6" name="Shape 4"/>
          <p:cNvSpPr/>
          <p:nvPr/>
        </p:nvSpPr>
        <p:spPr>
          <a:xfrm>
            <a:off x="583903" y="4265613"/>
            <a:ext cx="2458938" cy="1066106"/>
          </a:xfrm>
          <a:prstGeom prst="roundRect">
            <a:avLst>
              <a:gd name="adj" fmla="val 2381"/>
            </a:avLst>
          </a:prstGeom>
          <a:solidFill>
            <a:srgbClr val="00184D"/>
          </a:solidFill>
          <a:ln/>
        </p:spPr>
      </p:sp>
      <p:sp>
        <p:nvSpPr>
          <p:cNvPr id="7" name="Text 5"/>
          <p:cNvSpPr/>
          <p:nvPr/>
        </p:nvSpPr>
        <p:spPr>
          <a:xfrm>
            <a:off x="753070" y="4392514"/>
            <a:ext cx="2120603" cy="812304"/>
          </a:xfrm>
          <a:prstGeom prst="rect">
            <a:avLst/>
          </a:prstGeom>
          <a:noFill/>
          <a:ln/>
        </p:spPr>
        <p:txBody>
          <a:bodyPr wrap="square" lIns="0" tIns="0" rIns="0" bIns="0" rtlCol="0" anchor="t"/>
          <a:lstStyle/>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x = 10  # Integer</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y = 3.14  # Float</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z = 2 + 3j  # Complex</a:t>
            </a:r>
            <a:endParaRPr lang="en-US" sz="1200" dirty="0">
              <a:solidFill>
                <a:prstClr val="black"/>
              </a:solidFill>
              <a:latin typeface="Calibri" panose="020F0502020204030204"/>
            </a:endParaRPr>
          </a:p>
        </p:txBody>
      </p:sp>
      <p:sp>
        <p:nvSpPr>
          <p:cNvPr id="8" name="Text 6"/>
          <p:cNvSpPr/>
          <p:nvPr/>
        </p:nvSpPr>
        <p:spPr>
          <a:xfrm>
            <a:off x="3453706" y="1475482"/>
            <a:ext cx="2115543" cy="264418"/>
          </a:xfrm>
          <a:prstGeom prst="rect">
            <a:avLst/>
          </a:prstGeom>
          <a:noFill/>
          <a:ln/>
        </p:spPr>
        <p:txBody>
          <a:bodyPr wrap="none" lIns="0" tIns="0" rIns="0" bIns="0" rtlCol="0" anchor="t"/>
          <a:lstStyle/>
          <a:p>
            <a:pPr defTabSz="761970">
              <a:lnSpc>
                <a:spcPts val="2042"/>
              </a:lnSpc>
            </a:pPr>
            <a:r>
              <a:rPr lang="en-US" sz="1625" dirty="0">
                <a:solidFill>
                  <a:srgbClr val="97B8FF"/>
                </a:solidFill>
                <a:latin typeface="Sora Medium" pitchFamily="34" charset="0"/>
                <a:ea typeface="Sora Medium" pitchFamily="34" charset="-122"/>
                <a:cs typeface="Sora Medium" pitchFamily="34" charset="-120"/>
              </a:rPr>
              <a:t>Strings</a:t>
            </a:r>
            <a:endParaRPr lang="en-US" sz="1625" dirty="0">
              <a:solidFill>
                <a:prstClr val="black"/>
              </a:solidFill>
              <a:latin typeface="Calibri" panose="020F0502020204030204"/>
            </a:endParaRPr>
          </a:p>
        </p:txBody>
      </p:sp>
      <p:sp>
        <p:nvSpPr>
          <p:cNvPr id="9" name="Text 7"/>
          <p:cNvSpPr/>
          <p:nvPr/>
        </p:nvSpPr>
        <p:spPr>
          <a:xfrm>
            <a:off x="3453706" y="1909069"/>
            <a:ext cx="2442071" cy="1895376"/>
          </a:xfrm>
          <a:prstGeom prst="rect">
            <a:avLst/>
          </a:prstGeom>
          <a:noFill/>
          <a:ln/>
        </p:spPr>
        <p:txBody>
          <a:bodyPr wrap="square" lIns="0" tIns="0" rIns="0" bIns="0" rtlCol="0" anchor="t"/>
          <a:lstStyle/>
          <a:p>
            <a:pPr defTabSz="761970">
              <a:lnSpc>
                <a:spcPts val="2125"/>
              </a:lnSpc>
            </a:pPr>
            <a:r>
              <a:rPr lang="en-US" sz="1292" dirty="0">
                <a:solidFill>
                  <a:srgbClr val="E0D6DE"/>
                </a:solidFill>
                <a:latin typeface="Noto Sans TC" pitchFamily="34" charset="0"/>
                <a:ea typeface="Noto Sans TC" pitchFamily="34" charset="-122"/>
                <a:cs typeface="Noto Sans TC" pitchFamily="34" charset="-120"/>
              </a:rPr>
              <a:t>Strings (</a:t>
            </a:r>
            <a:r>
              <a:rPr lang="en-US" sz="1292" b="1" dirty="0">
                <a:solidFill>
                  <a:srgbClr val="E0D6DE"/>
                </a:solidFill>
                <a:latin typeface="Noto Sans TC" pitchFamily="34" charset="0"/>
                <a:ea typeface="Noto Sans TC" pitchFamily="34" charset="-122"/>
                <a:cs typeface="Noto Sans TC" pitchFamily="34" charset="-120"/>
              </a:rPr>
              <a:t>str</a:t>
            </a:r>
            <a:r>
              <a:rPr lang="en-US" sz="1292" dirty="0">
                <a:solidFill>
                  <a:srgbClr val="E0D6DE"/>
                </a:solidFill>
                <a:latin typeface="Noto Sans TC" pitchFamily="34" charset="0"/>
                <a:ea typeface="Noto Sans TC" pitchFamily="34" charset="-122"/>
                <a:cs typeface="Noto Sans TC" pitchFamily="34" charset="-120"/>
              </a:rPr>
              <a:t>) represent textual data. They are enclosed in single or double quotes and can be manipulated using a variety of methods, such as concatenation, slicing, and formatting.</a:t>
            </a:r>
            <a:endParaRPr lang="en-US" sz="1292" dirty="0">
              <a:solidFill>
                <a:prstClr val="black"/>
              </a:solidFill>
              <a:latin typeface="Calibri" panose="020F0502020204030204"/>
            </a:endParaRPr>
          </a:p>
        </p:txBody>
      </p:sp>
      <p:sp>
        <p:nvSpPr>
          <p:cNvPr id="10" name="Shape 8"/>
          <p:cNvSpPr/>
          <p:nvPr/>
        </p:nvSpPr>
        <p:spPr>
          <a:xfrm>
            <a:off x="3453706" y="3994844"/>
            <a:ext cx="2442071" cy="1336873"/>
          </a:xfrm>
          <a:prstGeom prst="roundRect">
            <a:avLst>
              <a:gd name="adj" fmla="val 1899"/>
            </a:avLst>
          </a:prstGeom>
          <a:solidFill>
            <a:srgbClr val="00184D"/>
          </a:solidFill>
          <a:ln/>
        </p:spPr>
      </p:sp>
      <p:sp>
        <p:nvSpPr>
          <p:cNvPr id="11" name="Shape 9"/>
          <p:cNvSpPr/>
          <p:nvPr/>
        </p:nvSpPr>
        <p:spPr>
          <a:xfrm>
            <a:off x="3445272" y="3994844"/>
            <a:ext cx="2458938" cy="1336873"/>
          </a:xfrm>
          <a:prstGeom prst="roundRect">
            <a:avLst>
              <a:gd name="adj" fmla="val 1899"/>
            </a:avLst>
          </a:prstGeom>
          <a:solidFill>
            <a:srgbClr val="00184D"/>
          </a:solidFill>
          <a:ln/>
        </p:spPr>
      </p:sp>
      <p:sp>
        <p:nvSpPr>
          <p:cNvPr id="12" name="Text 10"/>
          <p:cNvSpPr/>
          <p:nvPr/>
        </p:nvSpPr>
        <p:spPr>
          <a:xfrm>
            <a:off x="3614440" y="4121745"/>
            <a:ext cx="2120603" cy="1083072"/>
          </a:xfrm>
          <a:prstGeom prst="rect">
            <a:avLst/>
          </a:prstGeom>
          <a:noFill/>
          <a:ln/>
        </p:spPr>
        <p:txBody>
          <a:bodyPr wrap="square" lIns="0" tIns="0" rIns="0" bIns="0" rtlCol="0" anchor="t"/>
          <a:lstStyle/>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name = "Python"</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message = "Hello, " + name + "!"</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print(message)</a:t>
            </a:r>
            <a:endParaRPr lang="en-US" sz="1200" dirty="0">
              <a:solidFill>
                <a:prstClr val="black"/>
              </a:solidFill>
              <a:latin typeface="Calibri" panose="020F0502020204030204"/>
            </a:endParaRPr>
          </a:p>
        </p:txBody>
      </p:sp>
      <p:sp>
        <p:nvSpPr>
          <p:cNvPr id="13" name="Text 11"/>
          <p:cNvSpPr/>
          <p:nvPr/>
        </p:nvSpPr>
        <p:spPr>
          <a:xfrm>
            <a:off x="6315075" y="1475482"/>
            <a:ext cx="2115543" cy="264418"/>
          </a:xfrm>
          <a:prstGeom prst="rect">
            <a:avLst/>
          </a:prstGeom>
          <a:noFill/>
          <a:ln/>
        </p:spPr>
        <p:txBody>
          <a:bodyPr wrap="none" lIns="0" tIns="0" rIns="0" bIns="0" rtlCol="0" anchor="t"/>
          <a:lstStyle/>
          <a:p>
            <a:pPr defTabSz="761970">
              <a:lnSpc>
                <a:spcPts val="2042"/>
              </a:lnSpc>
            </a:pPr>
            <a:r>
              <a:rPr lang="en-US" sz="1625" dirty="0">
                <a:solidFill>
                  <a:srgbClr val="97B8FF"/>
                </a:solidFill>
                <a:latin typeface="Sora Medium" pitchFamily="34" charset="0"/>
                <a:ea typeface="Sora Medium" pitchFamily="34" charset="-122"/>
                <a:cs typeface="Sora Medium" pitchFamily="34" charset="-120"/>
              </a:rPr>
              <a:t>Lists</a:t>
            </a:r>
            <a:endParaRPr lang="en-US" sz="1625" dirty="0">
              <a:solidFill>
                <a:prstClr val="black"/>
              </a:solidFill>
              <a:latin typeface="Calibri" panose="020F0502020204030204"/>
            </a:endParaRPr>
          </a:p>
        </p:txBody>
      </p:sp>
      <p:sp>
        <p:nvSpPr>
          <p:cNvPr id="14" name="Text 12"/>
          <p:cNvSpPr/>
          <p:nvPr/>
        </p:nvSpPr>
        <p:spPr>
          <a:xfrm>
            <a:off x="6315075" y="1909069"/>
            <a:ext cx="2442071" cy="1624608"/>
          </a:xfrm>
          <a:prstGeom prst="rect">
            <a:avLst/>
          </a:prstGeom>
          <a:noFill/>
          <a:ln/>
        </p:spPr>
        <p:txBody>
          <a:bodyPr wrap="square" lIns="0" tIns="0" rIns="0" bIns="0" rtlCol="0" anchor="t"/>
          <a:lstStyle/>
          <a:p>
            <a:pPr defTabSz="761970">
              <a:lnSpc>
                <a:spcPts val="2125"/>
              </a:lnSpc>
            </a:pPr>
            <a:r>
              <a:rPr lang="en-US" sz="1292" dirty="0">
                <a:solidFill>
                  <a:srgbClr val="E0D6DE"/>
                </a:solidFill>
                <a:latin typeface="Noto Sans TC" pitchFamily="34" charset="0"/>
                <a:ea typeface="Noto Sans TC" pitchFamily="34" charset="-122"/>
                <a:cs typeface="Noto Sans TC" pitchFamily="34" charset="-120"/>
              </a:rPr>
              <a:t>Lists (</a:t>
            </a:r>
            <a:r>
              <a:rPr lang="en-US" sz="1292" b="1" dirty="0">
                <a:solidFill>
                  <a:srgbClr val="E0D6DE"/>
                </a:solidFill>
                <a:latin typeface="Noto Sans TC" pitchFamily="34" charset="0"/>
                <a:ea typeface="Noto Sans TC" pitchFamily="34" charset="-122"/>
                <a:cs typeface="Noto Sans TC" pitchFamily="34" charset="-120"/>
              </a:rPr>
              <a:t>list</a:t>
            </a:r>
            <a:r>
              <a:rPr lang="en-US" sz="1292" dirty="0">
                <a:solidFill>
                  <a:srgbClr val="E0D6DE"/>
                </a:solidFill>
                <a:latin typeface="Noto Sans TC" pitchFamily="34" charset="0"/>
                <a:ea typeface="Noto Sans TC" pitchFamily="34" charset="-122"/>
                <a:cs typeface="Noto Sans TC" pitchFamily="34" charset="-120"/>
              </a:rPr>
              <a:t>) are ordered collections of items. They are mutable, meaning their elements can be changed. Items are accessed using their index, starting from 0.</a:t>
            </a:r>
            <a:endParaRPr lang="en-US" sz="1292" dirty="0">
              <a:solidFill>
                <a:prstClr val="black"/>
              </a:solidFill>
              <a:latin typeface="Calibri" panose="020F0502020204030204"/>
            </a:endParaRPr>
          </a:p>
        </p:txBody>
      </p:sp>
      <p:sp>
        <p:nvSpPr>
          <p:cNvPr id="15" name="Shape 13"/>
          <p:cNvSpPr/>
          <p:nvPr/>
        </p:nvSpPr>
        <p:spPr>
          <a:xfrm>
            <a:off x="6315075" y="3724077"/>
            <a:ext cx="2442071" cy="1336873"/>
          </a:xfrm>
          <a:prstGeom prst="roundRect">
            <a:avLst>
              <a:gd name="adj" fmla="val 1899"/>
            </a:avLst>
          </a:prstGeom>
          <a:solidFill>
            <a:srgbClr val="00184D"/>
          </a:solidFill>
          <a:ln/>
        </p:spPr>
      </p:sp>
      <p:sp>
        <p:nvSpPr>
          <p:cNvPr id="16" name="Shape 14"/>
          <p:cNvSpPr/>
          <p:nvPr/>
        </p:nvSpPr>
        <p:spPr>
          <a:xfrm>
            <a:off x="6306642" y="3724077"/>
            <a:ext cx="2458938" cy="1336873"/>
          </a:xfrm>
          <a:prstGeom prst="roundRect">
            <a:avLst>
              <a:gd name="adj" fmla="val 1899"/>
            </a:avLst>
          </a:prstGeom>
          <a:solidFill>
            <a:srgbClr val="00184D"/>
          </a:solidFill>
          <a:ln/>
        </p:spPr>
      </p:sp>
      <p:sp>
        <p:nvSpPr>
          <p:cNvPr id="17" name="Text 15"/>
          <p:cNvSpPr/>
          <p:nvPr/>
        </p:nvSpPr>
        <p:spPr>
          <a:xfrm>
            <a:off x="6475809" y="3850977"/>
            <a:ext cx="2120603" cy="1083072"/>
          </a:xfrm>
          <a:prstGeom prst="rect">
            <a:avLst/>
          </a:prstGeom>
          <a:noFill/>
          <a:ln/>
        </p:spPr>
        <p:txBody>
          <a:bodyPr wrap="square" lIns="0" tIns="0" rIns="0" bIns="0" rtlCol="0" anchor="t"/>
          <a:lstStyle/>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colors = ["red", "green", "blue"]</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print(colors[0])  # Output: "red"</a:t>
            </a:r>
            <a:endParaRPr lang="en-US" sz="1200" dirty="0">
              <a:solidFill>
                <a:prstClr val="black"/>
              </a:solidFill>
              <a:latin typeface="Calibri" panose="020F0502020204030204"/>
            </a:endParaRPr>
          </a:p>
        </p:txBody>
      </p:sp>
      <p:sp>
        <p:nvSpPr>
          <p:cNvPr id="18" name="Text 16"/>
          <p:cNvSpPr/>
          <p:nvPr/>
        </p:nvSpPr>
        <p:spPr>
          <a:xfrm>
            <a:off x="9176444" y="1475482"/>
            <a:ext cx="2115543" cy="264418"/>
          </a:xfrm>
          <a:prstGeom prst="rect">
            <a:avLst/>
          </a:prstGeom>
          <a:noFill/>
          <a:ln/>
        </p:spPr>
        <p:txBody>
          <a:bodyPr wrap="none" lIns="0" tIns="0" rIns="0" bIns="0" rtlCol="0" anchor="t"/>
          <a:lstStyle/>
          <a:p>
            <a:pPr defTabSz="761970">
              <a:lnSpc>
                <a:spcPts val="2042"/>
              </a:lnSpc>
            </a:pPr>
            <a:r>
              <a:rPr lang="en-US" sz="1625" dirty="0">
                <a:solidFill>
                  <a:srgbClr val="97B8FF"/>
                </a:solidFill>
                <a:latin typeface="Sora Medium" pitchFamily="34" charset="0"/>
                <a:ea typeface="Sora Medium" pitchFamily="34" charset="-122"/>
                <a:cs typeface="Sora Medium" pitchFamily="34" charset="-120"/>
              </a:rPr>
              <a:t>Other Types</a:t>
            </a:r>
            <a:endParaRPr lang="en-US" sz="1625" dirty="0">
              <a:solidFill>
                <a:prstClr val="black"/>
              </a:solidFill>
              <a:latin typeface="Calibri" panose="020F0502020204030204"/>
            </a:endParaRPr>
          </a:p>
        </p:txBody>
      </p:sp>
      <p:sp>
        <p:nvSpPr>
          <p:cNvPr id="19" name="Text 17"/>
          <p:cNvSpPr/>
          <p:nvPr/>
        </p:nvSpPr>
        <p:spPr>
          <a:xfrm>
            <a:off x="9176445" y="1909068"/>
            <a:ext cx="2442071" cy="2436912"/>
          </a:xfrm>
          <a:prstGeom prst="rect">
            <a:avLst/>
          </a:prstGeom>
          <a:noFill/>
          <a:ln/>
        </p:spPr>
        <p:txBody>
          <a:bodyPr wrap="square" lIns="0" tIns="0" rIns="0" bIns="0" rtlCol="0" anchor="t"/>
          <a:lstStyle/>
          <a:p>
            <a:pPr defTabSz="761970">
              <a:lnSpc>
                <a:spcPts val="2125"/>
              </a:lnSpc>
            </a:pPr>
            <a:r>
              <a:rPr lang="en-US" sz="1292" dirty="0">
                <a:solidFill>
                  <a:srgbClr val="E0D6DE"/>
                </a:solidFill>
                <a:latin typeface="Noto Sans TC" pitchFamily="34" charset="0"/>
                <a:ea typeface="Noto Sans TC" pitchFamily="34" charset="-122"/>
                <a:cs typeface="Noto Sans TC" pitchFamily="34" charset="-120"/>
              </a:rPr>
              <a:t>Python offers other fundamental data types, including booleans (</a:t>
            </a:r>
            <a:r>
              <a:rPr lang="en-US" sz="1292" b="1" dirty="0">
                <a:solidFill>
                  <a:srgbClr val="E0D6DE"/>
                </a:solidFill>
                <a:latin typeface="Noto Sans TC" pitchFamily="34" charset="0"/>
                <a:ea typeface="Noto Sans TC" pitchFamily="34" charset="-122"/>
                <a:cs typeface="Noto Sans TC" pitchFamily="34" charset="-120"/>
              </a:rPr>
              <a:t>bool</a:t>
            </a:r>
            <a:r>
              <a:rPr lang="en-US" sz="1292" dirty="0">
                <a:solidFill>
                  <a:srgbClr val="E0D6DE"/>
                </a:solidFill>
                <a:latin typeface="Noto Sans TC" pitchFamily="34" charset="0"/>
                <a:ea typeface="Noto Sans TC" pitchFamily="34" charset="-122"/>
                <a:cs typeface="Noto Sans TC" pitchFamily="34" charset="-120"/>
              </a:rPr>
              <a:t>) representing truth values (</a:t>
            </a:r>
            <a:r>
              <a:rPr lang="en-US" sz="1292" b="1" dirty="0">
                <a:solidFill>
                  <a:srgbClr val="E0D6DE"/>
                </a:solidFill>
                <a:latin typeface="Noto Sans TC" pitchFamily="34" charset="0"/>
                <a:ea typeface="Noto Sans TC" pitchFamily="34" charset="-122"/>
                <a:cs typeface="Noto Sans TC" pitchFamily="34" charset="-120"/>
              </a:rPr>
              <a:t>True</a:t>
            </a:r>
            <a:r>
              <a:rPr lang="en-US" sz="1292" dirty="0">
                <a:solidFill>
                  <a:srgbClr val="E0D6DE"/>
                </a:solidFill>
                <a:latin typeface="Noto Sans TC" pitchFamily="34" charset="0"/>
                <a:ea typeface="Noto Sans TC" pitchFamily="34" charset="-122"/>
                <a:cs typeface="Noto Sans TC" pitchFamily="34" charset="-120"/>
              </a:rPr>
              <a:t> or </a:t>
            </a:r>
            <a:r>
              <a:rPr lang="en-US" sz="1292" b="1" dirty="0">
                <a:solidFill>
                  <a:srgbClr val="E0D6DE"/>
                </a:solidFill>
                <a:latin typeface="Noto Sans TC" pitchFamily="34" charset="0"/>
                <a:ea typeface="Noto Sans TC" pitchFamily="34" charset="-122"/>
                <a:cs typeface="Noto Sans TC" pitchFamily="34" charset="-120"/>
              </a:rPr>
              <a:t>False</a:t>
            </a:r>
            <a:r>
              <a:rPr lang="en-US" sz="1292" dirty="0">
                <a:solidFill>
                  <a:srgbClr val="E0D6DE"/>
                </a:solidFill>
                <a:latin typeface="Noto Sans TC" pitchFamily="34" charset="0"/>
                <a:ea typeface="Noto Sans TC" pitchFamily="34" charset="-122"/>
                <a:cs typeface="Noto Sans TC" pitchFamily="34" charset="-120"/>
              </a:rPr>
              <a:t>), sets (</a:t>
            </a:r>
            <a:r>
              <a:rPr lang="en-US" sz="1292" b="1" dirty="0">
                <a:solidFill>
                  <a:srgbClr val="E0D6DE"/>
                </a:solidFill>
                <a:latin typeface="Noto Sans TC" pitchFamily="34" charset="0"/>
                <a:ea typeface="Noto Sans TC" pitchFamily="34" charset="-122"/>
                <a:cs typeface="Noto Sans TC" pitchFamily="34" charset="-120"/>
              </a:rPr>
              <a:t>set</a:t>
            </a:r>
            <a:r>
              <a:rPr lang="en-US" sz="1292" dirty="0">
                <a:solidFill>
                  <a:srgbClr val="E0D6DE"/>
                </a:solidFill>
                <a:latin typeface="Noto Sans TC" pitchFamily="34" charset="0"/>
                <a:ea typeface="Noto Sans TC" pitchFamily="34" charset="-122"/>
                <a:cs typeface="Noto Sans TC" pitchFamily="34" charset="-120"/>
              </a:rPr>
              <a:t>) for unordered collections of unique elements, and dictionaries (</a:t>
            </a:r>
            <a:r>
              <a:rPr lang="en-US" sz="1292" b="1" dirty="0">
                <a:solidFill>
                  <a:srgbClr val="E0D6DE"/>
                </a:solidFill>
                <a:latin typeface="Noto Sans TC" pitchFamily="34" charset="0"/>
                <a:ea typeface="Noto Sans TC" pitchFamily="34" charset="-122"/>
                <a:cs typeface="Noto Sans TC" pitchFamily="34" charset="-120"/>
              </a:rPr>
              <a:t>dict</a:t>
            </a:r>
            <a:r>
              <a:rPr lang="en-US" sz="1292" dirty="0">
                <a:solidFill>
                  <a:srgbClr val="E0D6DE"/>
                </a:solidFill>
                <a:latin typeface="Noto Sans TC" pitchFamily="34" charset="0"/>
                <a:ea typeface="Noto Sans TC" pitchFamily="34" charset="-122"/>
                <a:cs typeface="Noto Sans TC" pitchFamily="34" charset="-120"/>
              </a:rPr>
              <a:t>) for storing key-value pairs.</a:t>
            </a:r>
            <a:endParaRPr lang="en-US" sz="1292" dirty="0">
              <a:solidFill>
                <a:prstClr val="black"/>
              </a:solidFill>
              <a:latin typeface="Calibri" panose="020F0502020204030204"/>
            </a:endParaRPr>
          </a:p>
        </p:txBody>
      </p:sp>
      <p:sp>
        <p:nvSpPr>
          <p:cNvPr id="20" name="Shape 18"/>
          <p:cNvSpPr/>
          <p:nvPr/>
        </p:nvSpPr>
        <p:spPr>
          <a:xfrm>
            <a:off x="9176445" y="4536381"/>
            <a:ext cx="2442071" cy="922239"/>
          </a:xfrm>
          <a:prstGeom prst="roundRect">
            <a:avLst>
              <a:gd name="adj" fmla="val 1579"/>
            </a:avLst>
          </a:prstGeom>
          <a:solidFill>
            <a:srgbClr val="00184D"/>
          </a:solidFill>
          <a:ln/>
        </p:spPr>
      </p:sp>
      <p:sp>
        <p:nvSpPr>
          <p:cNvPr id="21" name="Shape 19"/>
          <p:cNvSpPr/>
          <p:nvPr/>
        </p:nvSpPr>
        <p:spPr>
          <a:xfrm>
            <a:off x="9168011" y="4392513"/>
            <a:ext cx="2458938" cy="1882451"/>
          </a:xfrm>
          <a:prstGeom prst="roundRect">
            <a:avLst>
              <a:gd name="adj" fmla="val 1579"/>
            </a:avLst>
          </a:prstGeom>
          <a:solidFill>
            <a:srgbClr val="00184D"/>
          </a:solidFill>
          <a:ln/>
        </p:spPr>
      </p:sp>
      <p:sp>
        <p:nvSpPr>
          <p:cNvPr id="22" name="Text 20"/>
          <p:cNvSpPr/>
          <p:nvPr/>
        </p:nvSpPr>
        <p:spPr>
          <a:xfrm>
            <a:off x="9244669" y="4647501"/>
            <a:ext cx="2273416" cy="1384183"/>
          </a:xfrm>
          <a:prstGeom prst="rect">
            <a:avLst/>
          </a:prstGeom>
          <a:noFill/>
          <a:ln/>
        </p:spPr>
        <p:txBody>
          <a:bodyPr wrap="square" lIns="0" tIns="0" rIns="0" bIns="0" rtlCol="0" anchor="t"/>
          <a:lstStyle/>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is_active = True  # Boolean</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my_set = {1, 2, 3}  # Set</a:t>
            </a:r>
            <a:endParaRPr lang="en-US" sz="1200" dirty="0">
              <a:solidFill>
                <a:prstClr val="black"/>
              </a:solidFill>
              <a:latin typeface="Calibri" panose="020F0502020204030204"/>
            </a:endParaRPr>
          </a:p>
          <a:p>
            <a:pPr defTabSz="761970">
              <a:lnSpc>
                <a:spcPts val="2125"/>
              </a:lnSpc>
            </a:pPr>
            <a:r>
              <a:rPr lang="en-US" sz="1200" dirty="0">
                <a:solidFill>
                  <a:srgbClr val="E0D6DE"/>
                </a:solidFill>
                <a:highlight>
                  <a:srgbClr val="00184D"/>
                </a:highlight>
                <a:latin typeface="Consolas" pitchFamily="34" charset="0"/>
                <a:ea typeface="Consolas" pitchFamily="34" charset="-122"/>
                <a:cs typeface="Consolas" pitchFamily="34" charset="-120"/>
              </a:rPr>
              <a:t>user_info = {"name": "Alice", "age": 30}  # Dictionary</a:t>
            </a:r>
            <a:endParaRPr lang="en-US" sz="1200" dirty="0">
              <a:solidFill>
                <a:prstClr val="black"/>
              </a:solidFill>
              <a:latin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2362696"/>
          </a:xfrm>
          <a:prstGeom prst="rect">
            <a:avLst/>
          </a:prstGeom>
        </p:spPr>
      </p:pic>
      <p:sp>
        <p:nvSpPr>
          <p:cNvPr id="3" name="Text 0"/>
          <p:cNvSpPr/>
          <p:nvPr/>
        </p:nvSpPr>
        <p:spPr>
          <a:xfrm>
            <a:off x="661492" y="3577928"/>
            <a:ext cx="7846517" cy="590649"/>
          </a:xfrm>
          <a:prstGeom prst="rect">
            <a:avLst/>
          </a:prstGeom>
          <a:noFill/>
          <a:ln/>
        </p:spPr>
        <p:txBody>
          <a:bodyPr wrap="non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Identifying Patterns and Outliers</a:t>
            </a:r>
            <a:endParaRPr lang="en-US" sz="3708" dirty="0"/>
          </a:p>
        </p:txBody>
      </p:sp>
      <p:sp>
        <p:nvSpPr>
          <p:cNvPr id="4" name="Shape 1"/>
          <p:cNvSpPr/>
          <p:nvPr/>
        </p:nvSpPr>
        <p:spPr>
          <a:xfrm>
            <a:off x="661492" y="4452044"/>
            <a:ext cx="10869018" cy="1190625"/>
          </a:xfrm>
          <a:prstGeom prst="roundRect">
            <a:avLst>
              <a:gd name="adj" fmla="val 2381"/>
            </a:avLst>
          </a:prstGeom>
          <a:solidFill>
            <a:srgbClr val="00184D"/>
          </a:solidFill>
          <a:ln/>
        </p:spPr>
      </p:sp>
      <p:sp>
        <p:nvSpPr>
          <p:cNvPr id="5" name="Shape 2"/>
          <p:cNvSpPr/>
          <p:nvPr/>
        </p:nvSpPr>
        <p:spPr>
          <a:xfrm>
            <a:off x="652066" y="4452044"/>
            <a:ext cx="10887869" cy="1190625"/>
          </a:xfrm>
          <a:prstGeom prst="roundRect">
            <a:avLst>
              <a:gd name="adj" fmla="val 2381"/>
            </a:avLst>
          </a:prstGeom>
          <a:solidFill>
            <a:srgbClr val="00184D"/>
          </a:solidFill>
          <a:ln/>
        </p:spPr>
      </p:sp>
      <p:sp>
        <p:nvSpPr>
          <p:cNvPr id="6" name="Text 3"/>
          <p:cNvSpPr/>
          <p:nvPr/>
        </p:nvSpPr>
        <p:spPr>
          <a:xfrm>
            <a:off x="841078" y="4593729"/>
            <a:ext cx="10509845" cy="907257"/>
          </a:xfrm>
          <a:prstGeom prst="rect">
            <a:avLst/>
          </a:prstGeom>
          <a:noFill/>
          <a:ln/>
        </p:spPr>
        <p:txBody>
          <a:bodyPr wrap="square" lIns="0" tIns="0" rIns="0" bIns="0" rtlCol="0" anchor="t"/>
          <a:lstStyle/>
          <a:p>
            <a:pPr>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sns.scatterplot(x="Error Type 1", y="Error Type 2", data=log_data)
plt.show()
</a:t>
            </a:r>
            <a:endParaRPr lang="en-US" sz="1458"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60580"/>
          </a:xfrm>
          <a:prstGeom prst="rect">
            <a:avLst/>
          </a:prstGeom>
        </p:spPr>
      </p:pic>
      <p:sp>
        <p:nvSpPr>
          <p:cNvPr id="3" name="Text 0"/>
          <p:cNvSpPr/>
          <p:nvPr/>
        </p:nvSpPr>
        <p:spPr>
          <a:xfrm>
            <a:off x="595015" y="467519"/>
            <a:ext cx="6429970" cy="1062633"/>
          </a:xfrm>
          <a:prstGeom prst="rect">
            <a:avLst/>
          </a:prstGeom>
          <a:noFill/>
          <a:ln/>
        </p:spPr>
        <p:txBody>
          <a:bodyPr wrap="square" lIns="0" tIns="0" rIns="0" bIns="0" rtlCol="0" anchor="t"/>
          <a:lstStyle/>
          <a:p>
            <a:pPr>
              <a:lnSpc>
                <a:spcPts val="4167"/>
              </a:lnSpc>
            </a:pPr>
            <a:r>
              <a:rPr lang="en-US" sz="3333" dirty="0">
                <a:solidFill>
                  <a:srgbClr val="97B8FF"/>
                </a:solidFill>
                <a:latin typeface="Sora Medium" pitchFamily="34" charset="0"/>
                <a:ea typeface="Sora Medium" pitchFamily="34" charset="-122"/>
                <a:cs typeface="Sora Medium" pitchFamily="34" charset="-120"/>
              </a:rPr>
              <a:t>Triggering Notifications for Critical Errors</a:t>
            </a:r>
            <a:endParaRPr lang="en-US" sz="3333" dirty="0"/>
          </a:p>
        </p:txBody>
      </p:sp>
      <p:sp>
        <p:nvSpPr>
          <p:cNvPr id="4" name="Shape 1"/>
          <p:cNvSpPr/>
          <p:nvPr/>
        </p:nvSpPr>
        <p:spPr>
          <a:xfrm>
            <a:off x="595015" y="1785144"/>
            <a:ext cx="6429970" cy="4607918"/>
          </a:xfrm>
          <a:prstGeom prst="roundRect">
            <a:avLst>
              <a:gd name="adj" fmla="val 553"/>
            </a:avLst>
          </a:prstGeom>
          <a:solidFill>
            <a:srgbClr val="00184D"/>
          </a:solidFill>
          <a:ln/>
        </p:spPr>
      </p:sp>
      <p:sp>
        <p:nvSpPr>
          <p:cNvPr id="5" name="Shape 2"/>
          <p:cNvSpPr/>
          <p:nvPr/>
        </p:nvSpPr>
        <p:spPr>
          <a:xfrm>
            <a:off x="586582" y="1785144"/>
            <a:ext cx="6446838" cy="4607918"/>
          </a:xfrm>
          <a:prstGeom prst="roundRect">
            <a:avLst>
              <a:gd name="adj" fmla="val 553"/>
            </a:avLst>
          </a:prstGeom>
          <a:solidFill>
            <a:srgbClr val="00184D"/>
          </a:solidFill>
          <a:ln/>
        </p:spPr>
      </p:sp>
      <p:sp>
        <p:nvSpPr>
          <p:cNvPr id="6" name="Text 3"/>
          <p:cNvSpPr/>
          <p:nvPr/>
        </p:nvSpPr>
        <p:spPr>
          <a:xfrm>
            <a:off x="756544" y="1912640"/>
            <a:ext cx="6106914" cy="4352925"/>
          </a:xfrm>
          <a:prstGeom prst="rect">
            <a:avLst/>
          </a:prstGeom>
          <a:noFill/>
          <a:ln/>
        </p:spPr>
        <p:txBody>
          <a:bodyPr wrap="square" lIns="0" tIns="0" rIns="0" bIns="0" rtlCol="0" anchor="t"/>
          <a:lstStyle/>
          <a:p>
            <a:pPr>
              <a:lnSpc>
                <a:spcPts val="2125"/>
              </a:lnSpc>
            </a:pPr>
            <a:r>
              <a:rPr lang="en-US" sz="1333" dirty="0">
                <a:solidFill>
                  <a:srgbClr val="E0D6DE"/>
                </a:solidFill>
                <a:highlight>
                  <a:srgbClr val="00184D"/>
                </a:highlight>
                <a:latin typeface="Consolas" pitchFamily="34" charset="0"/>
                <a:ea typeface="Consolas" pitchFamily="34" charset="-122"/>
                <a:cs typeface="Consolas" pitchFamily="34" charset="-120"/>
              </a:rPr>
              <a:t>import smtplib
from email.mime.text import MIMEText
def send_notification(error_message):
    # Send an email notification about the error
    msg = MIMEText(error_message)
    msg['Subject'] = 'Critical Error Alert'
    msg['From'] = 'your_email@example.com'
    msg['To'] = 'recipient_email@example.com'
    with smtplib.SMTP('smtp.example.com', 587) as server:
        server.starttls()
        server.login('your_email@example.com', 'your_password')
        server.sendmail('your_email@example.com', 'recipient_email@example.com', msg.as_string())
</a:t>
            </a:r>
            <a:endParaRPr lang="en-US" sz="1333"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71637"/>
            <a:ext cx="10869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Integrating Log Parsing into Continuous Integration</a:t>
            </a:r>
            <a:endParaRPr lang="en-US" sz="3708" dirty="0"/>
          </a:p>
        </p:txBody>
      </p:sp>
      <p:pic>
        <p:nvPicPr>
          <p:cNvPr id="3" name="Image 0" descr="preencoded.png"/>
          <p:cNvPicPr>
            <a:picLocks noChangeAspect="1"/>
          </p:cNvPicPr>
          <p:nvPr/>
        </p:nvPicPr>
        <p:blipFill>
          <a:blip r:embed="rId3"/>
          <a:stretch>
            <a:fillRect/>
          </a:stretch>
        </p:blipFill>
        <p:spPr>
          <a:xfrm>
            <a:off x="2840633" y="2430959"/>
            <a:ext cx="1076028" cy="673298"/>
          </a:xfrm>
          <a:prstGeom prst="rect">
            <a:avLst/>
          </a:prstGeom>
        </p:spPr>
      </p:pic>
      <p:sp>
        <p:nvSpPr>
          <p:cNvPr id="4" name="Text 1"/>
          <p:cNvSpPr/>
          <p:nvPr/>
        </p:nvSpPr>
        <p:spPr>
          <a:xfrm>
            <a:off x="3328690" y="2651225"/>
            <a:ext cx="99913" cy="377924"/>
          </a:xfrm>
          <a:prstGeom prst="rect">
            <a:avLst/>
          </a:prstGeom>
          <a:noFill/>
          <a:ln/>
        </p:spPr>
        <p:txBody>
          <a:bodyPr wrap="none" lIns="0" tIns="0" rIns="0" bIns="0" rtlCol="0" anchor="t"/>
          <a:lstStyle/>
          <a:p>
            <a:pPr algn="ctr">
              <a:lnSpc>
                <a:spcPts val="2958"/>
              </a:lnSpc>
            </a:pPr>
            <a:r>
              <a:rPr lang="en-US" sz="1833" dirty="0">
                <a:solidFill>
                  <a:srgbClr val="E0D6DE"/>
                </a:solidFill>
                <a:latin typeface="Sora Medium" pitchFamily="34" charset="0"/>
                <a:ea typeface="Sora Medium" pitchFamily="34" charset="-122"/>
                <a:cs typeface="Sora Medium" pitchFamily="34" charset="-120"/>
              </a:rPr>
              <a:t>1</a:t>
            </a:r>
            <a:endParaRPr lang="en-US" sz="1833" dirty="0"/>
          </a:p>
        </p:txBody>
      </p:sp>
      <p:sp>
        <p:nvSpPr>
          <p:cNvPr id="5" name="Text 2"/>
          <p:cNvSpPr/>
          <p:nvPr/>
        </p:nvSpPr>
        <p:spPr>
          <a:xfrm>
            <a:off x="4105672" y="2619970"/>
            <a:ext cx="1330028"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Code Build</a:t>
            </a:r>
            <a:endParaRPr lang="en-US" sz="1833" dirty="0"/>
          </a:p>
        </p:txBody>
      </p:sp>
      <p:sp>
        <p:nvSpPr>
          <p:cNvPr id="6" name="Shape 3"/>
          <p:cNvSpPr/>
          <p:nvPr/>
        </p:nvSpPr>
        <p:spPr>
          <a:xfrm>
            <a:off x="3963889" y="3115171"/>
            <a:ext cx="7519393" cy="12700"/>
          </a:xfrm>
          <a:prstGeom prst="roundRect">
            <a:avLst>
              <a:gd name="adj" fmla="val 223256"/>
            </a:avLst>
          </a:prstGeom>
          <a:solidFill>
            <a:srgbClr val="3F3F44"/>
          </a:solidFill>
          <a:ln/>
        </p:spPr>
      </p:sp>
      <p:pic>
        <p:nvPicPr>
          <p:cNvPr id="7" name="Image 1" descr="preencoded.png"/>
          <p:cNvPicPr>
            <a:picLocks noChangeAspect="1"/>
          </p:cNvPicPr>
          <p:nvPr/>
        </p:nvPicPr>
        <p:blipFill>
          <a:blip r:embed="rId4"/>
          <a:stretch>
            <a:fillRect/>
          </a:stretch>
        </p:blipFill>
        <p:spPr>
          <a:xfrm>
            <a:off x="2302669" y="3151485"/>
            <a:ext cx="2152055" cy="673298"/>
          </a:xfrm>
          <a:prstGeom prst="rect">
            <a:avLst/>
          </a:prstGeom>
        </p:spPr>
      </p:pic>
      <p:sp>
        <p:nvSpPr>
          <p:cNvPr id="8" name="Text 4"/>
          <p:cNvSpPr/>
          <p:nvPr/>
        </p:nvSpPr>
        <p:spPr>
          <a:xfrm>
            <a:off x="3305076" y="3299123"/>
            <a:ext cx="147142" cy="377924"/>
          </a:xfrm>
          <a:prstGeom prst="rect">
            <a:avLst/>
          </a:prstGeom>
          <a:noFill/>
          <a:ln/>
        </p:spPr>
        <p:txBody>
          <a:bodyPr wrap="none" lIns="0" tIns="0" rIns="0" bIns="0" rtlCol="0" anchor="t"/>
          <a:lstStyle/>
          <a:p>
            <a:pPr algn="ctr">
              <a:lnSpc>
                <a:spcPts val="2958"/>
              </a:lnSpc>
            </a:pPr>
            <a:r>
              <a:rPr lang="en-US" sz="1833" dirty="0">
                <a:solidFill>
                  <a:srgbClr val="E0D6DE"/>
                </a:solidFill>
                <a:latin typeface="Sora Medium" pitchFamily="34" charset="0"/>
                <a:ea typeface="Sora Medium" pitchFamily="34" charset="-122"/>
                <a:cs typeface="Sora Medium" pitchFamily="34" charset="-120"/>
              </a:rPr>
              <a:t>2</a:t>
            </a:r>
            <a:endParaRPr lang="en-US" sz="1833" dirty="0"/>
          </a:p>
        </p:txBody>
      </p:sp>
      <p:sp>
        <p:nvSpPr>
          <p:cNvPr id="9" name="Text 5"/>
          <p:cNvSpPr/>
          <p:nvPr/>
        </p:nvSpPr>
        <p:spPr>
          <a:xfrm>
            <a:off x="4643735" y="3340497"/>
            <a:ext cx="1599208"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Code Testing</a:t>
            </a:r>
            <a:endParaRPr lang="en-US" sz="1833" dirty="0"/>
          </a:p>
        </p:txBody>
      </p:sp>
      <p:sp>
        <p:nvSpPr>
          <p:cNvPr id="10" name="Shape 6"/>
          <p:cNvSpPr/>
          <p:nvPr/>
        </p:nvSpPr>
        <p:spPr>
          <a:xfrm>
            <a:off x="4501952" y="3835698"/>
            <a:ext cx="6981329" cy="12700"/>
          </a:xfrm>
          <a:prstGeom prst="roundRect">
            <a:avLst>
              <a:gd name="adj" fmla="val 223256"/>
            </a:avLst>
          </a:prstGeom>
          <a:solidFill>
            <a:srgbClr val="3F3F44"/>
          </a:solidFill>
          <a:ln/>
        </p:spPr>
      </p:sp>
      <p:pic>
        <p:nvPicPr>
          <p:cNvPr id="11" name="Image 2" descr="preencoded.png"/>
          <p:cNvPicPr>
            <a:picLocks noChangeAspect="1"/>
          </p:cNvPicPr>
          <p:nvPr/>
        </p:nvPicPr>
        <p:blipFill>
          <a:blip r:embed="rId5"/>
          <a:stretch>
            <a:fillRect/>
          </a:stretch>
        </p:blipFill>
        <p:spPr>
          <a:xfrm>
            <a:off x="1764606" y="3872012"/>
            <a:ext cx="3228082" cy="673298"/>
          </a:xfrm>
          <a:prstGeom prst="rect">
            <a:avLst/>
          </a:prstGeom>
        </p:spPr>
      </p:pic>
      <p:sp>
        <p:nvSpPr>
          <p:cNvPr id="12" name="Text 7"/>
          <p:cNvSpPr/>
          <p:nvPr/>
        </p:nvSpPr>
        <p:spPr>
          <a:xfrm>
            <a:off x="3305373" y="4019650"/>
            <a:ext cx="146447" cy="377924"/>
          </a:xfrm>
          <a:prstGeom prst="rect">
            <a:avLst/>
          </a:prstGeom>
          <a:noFill/>
          <a:ln/>
        </p:spPr>
        <p:txBody>
          <a:bodyPr wrap="none" lIns="0" tIns="0" rIns="0" bIns="0" rtlCol="0" anchor="t"/>
          <a:lstStyle/>
          <a:p>
            <a:pPr algn="ctr">
              <a:lnSpc>
                <a:spcPts val="2958"/>
              </a:lnSpc>
            </a:pPr>
            <a:r>
              <a:rPr lang="en-US" sz="1833" dirty="0">
                <a:solidFill>
                  <a:srgbClr val="E0D6DE"/>
                </a:solidFill>
                <a:latin typeface="Sora Medium" pitchFamily="34" charset="0"/>
                <a:ea typeface="Sora Medium" pitchFamily="34" charset="-122"/>
                <a:cs typeface="Sora Medium" pitchFamily="34" charset="-120"/>
              </a:rPr>
              <a:t>3</a:t>
            </a:r>
            <a:endParaRPr lang="en-US" sz="1833" dirty="0"/>
          </a:p>
        </p:txBody>
      </p:sp>
      <p:sp>
        <p:nvSpPr>
          <p:cNvPr id="13" name="Text 8"/>
          <p:cNvSpPr/>
          <p:nvPr/>
        </p:nvSpPr>
        <p:spPr>
          <a:xfrm>
            <a:off x="5181699" y="4061023"/>
            <a:ext cx="1403648"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Log Parsing</a:t>
            </a:r>
            <a:endParaRPr lang="en-US" sz="1833" dirty="0"/>
          </a:p>
        </p:txBody>
      </p:sp>
      <p:sp>
        <p:nvSpPr>
          <p:cNvPr id="14" name="Shape 9"/>
          <p:cNvSpPr/>
          <p:nvPr/>
        </p:nvSpPr>
        <p:spPr>
          <a:xfrm>
            <a:off x="5039916" y="4556224"/>
            <a:ext cx="6443365" cy="12700"/>
          </a:xfrm>
          <a:prstGeom prst="roundRect">
            <a:avLst>
              <a:gd name="adj" fmla="val 223256"/>
            </a:avLst>
          </a:prstGeom>
          <a:solidFill>
            <a:srgbClr val="3F3F44"/>
          </a:solidFill>
          <a:ln/>
        </p:spPr>
      </p:sp>
      <p:pic>
        <p:nvPicPr>
          <p:cNvPr id="15" name="Image 3" descr="preencoded.png"/>
          <p:cNvPicPr>
            <a:picLocks noChangeAspect="1"/>
          </p:cNvPicPr>
          <p:nvPr/>
        </p:nvPicPr>
        <p:blipFill>
          <a:blip r:embed="rId6"/>
          <a:stretch>
            <a:fillRect/>
          </a:stretch>
        </p:blipFill>
        <p:spPr>
          <a:xfrm>
            <a:off x="1226642" y="4592539"/>
            <a:ext cx="4304109" cy="673298"/>
          </a:xfrm>
          <a:prstGeom prst="rect">
            <a:avLst/>
          </a:prstGeom>
        </p:spPr>
      </p:pic>
      <p:sp>
        <p:nvSpPr>
          <p:cNvPr id="16" name="Text 10"/>
          <p:cNvSpPr/>
          <p:nvPr/>
        </p:nvSpPr>
        <p:spPr>
          <a:xfrm>
            <a:off x="3301604" y="4740176"/>
            <a:ext cx="153988" cy="377924"/>
          </a:xfrm>
          <a:prstGeom prst="rect">
            <a:avLst/>
          </a:prstGeom>
          <a:noFill/>
          <a:ln/>
        </p:spPr>
        <p:txBody>
          <a:bodyPr wrap="none" lIns="0" tIns="0" rIns="0" bIns="0" rtlCol="0" anchor="t"/>
          <a:lstStyle/>
          <a:p>
            <a:pPr algn="ctr">
              <a:lnSpc>
                <a:spcPts val="2958"/>
              </a:lnSpc>
            </a:pPr>
            <a:r>
              <a:rPr lang="en-US" sz="1833" dirty="0">
                <a:solidFill>
                  <a:srgbClr val="E0D6DE"/>
                </a:solidFill>
                <a:latin typeface="Sora Medium" pitchFamily="34" charset="0"/>
                <a:ea typeface="Sora Medium" pitchFamily="34" charset="-122"/>
                <a:cs typeface="Sora Medium" pitchFamily="34" charset="-120"/>
              </a:rPr>
              <a:t>4</a:t>
            </a:r>
            <a:endParaRPr lang="en-US" sz="1833" dirty="0"/>
          </a:p>
        </p:txBody>
      </p:sp>
      <p:sp>
        <p:nvSpPr>
          <p:cNvPr id="17" name="Text 11"/>
          <p:cNvSpPr/>
          <p:nvPr/>
        </p:nvSpPr>
        <p:spPr>
          <a:xfrm>
            <a:off x="5719763" y="4781550"/>
            <a:ext cx="1647131"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Error Analysis</a:t>
            </a:r>
            <a:endParaRPr lang="en-US" sz="1833" dirty="0"/>
          </a:p>
        </p:txBody>
      </p:sp>
      <p:sp>
        <p:nvSpPr>
          <p:cNvPr id="18" name="Shape 12"/>
          <p:cNvSpPr/>
          <p:nvPr/>
        </p:nvSpPr>
        <p:spPr>
          <a:xfrm>
            <a:off x="5577979" y="5276751"/>
            <a:ext cx="5905302" cy="12700"/>
          </a:xfrm>
          <a:prstGeom prst="roundRect">
            <a:avLst>
              <a:gd name="adj" fmla="val 223256"/>
            </a:avLst>
          </a:prstGeom>
          <a:solidFill>
            <a:srgbClr val="3F3F44"/>
          </a:solidFill>
          <a:ln/>
        </p:spPr>
      </p:sp>
      <p:pic>
        <p:nvPicPr>
          <p:cNvPr id="19" name="Image 4" descr="preencoded.png"/>
          <p:cNvPicPr>
            <a:picLocks noChangeAspect="1"/>
          </p:cNvPicPr>
          <p:nvPr/>
        </p:nvPicPr>
        <p:blipFill>
          <a:blip r:embed="rId7"/>
          <a:stretch>
            <a:fillRect/>
          </a:stretch>
        </p:blipFill>
        <p:spPr>
          <a:xfrm>
            <a:off x="688578" y="5313065"/>
            <a:ext cx="5380137" cy="673298"/>
          </a:xfrm>
          <a:prstGeom prst="rect">
            <a:avLst/>
          </a:prstGeom>
        </p:spPr>
      </p:pic>
      <p:sp>
        <p:nvSpPr>
          <p:cNvPr id="20" name="Text 13"/>
          <p:cNvSpPr/>
          <p:nvPr/>
        </p:nvSpPr>
        <p:spPr>
          <a:xfrm>
            <a:off x="3304183" y="5460703"/>
            <a:ext cx="148828" cy="377924"/>
          </a:xfrm>
          <a:prstGeom prst="rect">
            <a:avLst/>
          </a:prstGeom>
          <a:noFill/>
          <a:ln/>
        </p:spPr>
        <p:txBody>
          <a:bodyPr wrap="none" lIns="0" tIns="0" rIns="0" bIns="0" rtlCol="0" anchor="t"/>
          <a:lstStyle/>
          <a:p>
            <a:pPr algn="ctr">
              <a:lnSpc>
                <a:spcPts val="2958"/>
              </a:lnSpc>
            </a:pPr>
            <a:r>
              <a:rPr lang="en-US" sz="1833" dirty="0">
                <a:solidFill>
                  <a:srgbClr val="E0D6DE"/>
                </a:solidFill>
                <a:latin typeface="Sora Medium" pitchFamily="34" charset="0"/>
                <a:ea typeface="Sora Medium" pitchFamily="34" charset="-122"/>
                <a:cs typeface="Sora Medium" pitchFamily="34" charset="-120"/>
              </a:rPr>
              <a:t>5</a:t>
            </a:r>
            <a:endParaRPr lang="en-US" sz="1833" dirty="0"/>
          </a:p>
        </p:txBody>
      </p:sp>
      <p:sp>
        <p:nvSpPr>
          <p:cNvPr id="21" name="Text 14"/>
          <p:cNvSpPr/>
          <p:nvPr/>
        </p:nvSpPr>
        <p:spPr>
          <a:xfrm>
            <a:off x="6257727" y="5502077"/>
            <a:ext cx="2351583" cy="295275"/>
          </a:xfrm>
          <a:prstGeom prst="rect">
            <a:avLst/>
          </a:prstGeom>
          <a:noFill/>
          <a:ln/>
        </p:spPr>
        <p:txBody>
          <a:bodyPr wrap="none" lIns="0" tIns="0" rIns="0" bIns="0" rtlCol="0" anchor="t"/>
          <a:lstStyle/>
          <a:p>
            <a:pPr>
              <a:lnSpc>
                <a:spcPts val="2292"/>
              </a:lnSpc>
            </a:pPr>
            <a:r>
              <a:rPr lang="en-US" sz="1833" dirty="0">
                <a:solidFill>
                  <a:srgbClr val="E0D6DE"/>
                </a:solidFill>
                <a:latin typeface="Sora Medium" pitchFamily="34" charset="0"/>
                <a:ea typeface="Sora Medium" pitchFamily="34" charset="-122"/>
                <a:cs typeface="Sora Medium" pitchFamily="34" charset="-120"/>
              </a:rPr>
              <a:t>Actionable Insights</a:t>
            </a:r>
            <a:endParaRPr lang="en-US" sz="1833"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71637"/>
            <a:ext cx="10869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Task 1</a:t>
            </a:r>
            <a:endParaRPr lang="en-US" sz="3708" dirty="0"/>
          </a:p>
        </p:txBody>
      </p:sp>
      <p:sp>
        <p:nvSpPr>
          <p:cNvPr id="26" name="TextBox 25">
            <a:extLst>
              <a:ext uri="{FF2B5EF4-FFF2-40B4-BE49-F238E27FC236}">
                <a16:creationId xmlns:a16="http://schemas.microsoft.com/office/drawing/2014/main" id="{01AC9D02-E532-426E-B027-5BDB88B91A46}"/>
              </a:ext>
            </a:extLst>
          </p:cNvPr>
          <p:cNvSpPr txBox="1"/>
          <p:nvPr/>
        </p:nvSpPr>
        <p:spPr>
          <a:xfrm>
            <a:off x="2600587" y="871638"/>
            <a:ext cx="8640661" cy="5355312"/>
          </a:xfrm>
          <a:prstGeom prst="rect">
            <a:avLst/>
          </a:prstGeom>
          <a:noFill/>
        </p:spPr>
        <p:txBody>
          <a:bodyPr wrap="square" rtlCol="0">
            <a:spAutoFit/>
          </a:bodyPr>
          <a:lstStyle/>
          <a:p>
            <a:pPr marL="285750" indent="-285750">
              <a:buFont typeface="Arial" panose="020B0604020202020204" pitchFamily="34" charset="0"/>
              <a:buChar char="•"/>
            </a:pPr>
            <a:r>
              <a:rPr lang="en-US" dirty="0"/>
              <a:t>Objective</a:t>
            </a:r>
          </a:p>
          <a:p>
            <a:pPr marL="742950" lvl="1" indent="-285750">
              <a:buFont typeface="Arial" panose="020B0604020202020204" pitchFamily="34" charset="0"/>
              <a:buChar char="•"/>
            </a:pPr>
            <a:r>
              <a:rPr lang="en-US" dirty="0"/>
              <a:t>Parse a simulated log file to extract:</a:t>
            </a:r>
          </a:p>
          <a:p>
            <a:pPr marL="1200150" lvl="2" indent="-285750">
              <a:buFont typeface="Arial" panose="020B0604020202020204" pitchFamily="34" charset="0"/>
              <a:buChar char="•"/>
            </a:pPr>
            <a:r>
              <a:rPr lang="en-US" dirty="0"/>
              <a:t>Errors (lines containing "ERROR").</a:t>
            </a:r>
          </a:p>
          <a:p>
            <a:pPr marL="1200150" lvl="2" indent="-285750">
              <a:buFont typeface="Arial" panose="020B0604020202020204" pitchFamily="34" charset="0"/>
              <a:buChar char="•"/>
            </a:pPr>
            <a:r>
              <a:rPr lang="en-US" dirty="0"/>
              <a:t>Warnings (lines containing "WARNING").</a:t>
            </a:r>
          </a:p>
          <a:p>
            <a:pPr marL="1200150" lvl="2" indent="-285750">
              <a:buFont typeface="Arial" panose="020B0604020202020204" pitchFamily="34" charset="0"/>
              <a:buChar char="•"/>
            </a:pPr>
            <a:r>
              <a:rPr lang="en-US" dirty="0"/>
              <a:t>A count of errors and warnings.</a:t>
            </a:r>
          </a:p>
          <a:p>
            <a:pPr marL="1200150" lvl="2" indent="-285750">
              <a:buFont typeface="Arial" panose="020B0604020202020204" pitchFamily="34" charset="0"/>
              <a:buChar char="•"/>
            </a:pPr>
            <a:r>
              <a:rPr lang="en-US" dirty="0"/>
              <a:t>Save the results into a summary file.</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Steps:</a:t>
            </a:r>
          </a:p>
          <a:p>
            <a:pPr marL="742950" lvl="1" indent="-285750">
              <a:buFont typeface="Arial" panose="020B0604020202020204" pitchFamily="34" charset="0"/>
              <a:buChar char="•"/>
            </a:pPr>
            <a:r>
              <a:rPr lang="en-US" dirty="0"/>
              <a:t>Create a Sample Log File:</a:t>
            </a:r>
          </a:p>
          <a:p>
            <a:pPr marL="1200150" lvl="2" indent="-285750">
              <a:buFont typeface="Arial" panose="020B0604020202020204" pitchFamily="34" charset="0"/>
              <a:buChar char="•"/>
            </a:pPr>
            <a:r>
              <a:rPr lang="en-US" dirty="0"/>
              <a:t>Generate a .log file with entries simulating errors, warnings, and other information.</a:t>
            </a:r>
          </a:p>
          <a:p>
            <a:pPr marL="742950" lvl="1" indent="-285750">
              <a:buFont typeface="Arial" panose="020B0604020202020204" pitchFamily="34" charset="0"/>
              <a:buChar char="•"/>
            </a:pPr>
            <a:r>
              <a:rPr lang="en-US" dirty="0"/>
              <a:t>Write a Python Script:</a:t>
            </a:r>
          </a:p>
          <a:p>
            <a:pPr marL="1200150" lvl="2" indent="-285750">
              <a:buFont typeface="Arial" panose="020B0604020202020204" pitchFamily="34" charset="0"/>
              <a:buChar char="•"/>
            </a:pPr>
            <a:r>
              <a:rPr lang="en-US" dirty="0"/>
              <a:t>Open the log file and read its contents.</a:t>
            </a:r>
          </a:p>
          <a:p>
            <a:pPr marL="1200150" lvl="2" indent="-285750">
              <a:buFont typeface="Arial" panose="020B0604020202020204" pitchFamily="34" charset="0"/>
              <a:buChar char="•"/>
            </a:pPr>
            <a:r>
              <a:rPr lang="en-US" dirty="0"/>
              <a:t>Use string matching or regular expressions to find lines with errors and warnings.</a:t>
            </a:r>
          </a:p>
          <a:p>
            <a:pPr marL="1200150" lvl="2" indent="-285750">
              <a:buFont typeface="Arial" panose="020B0604020202020204" pitchFamily="34" charset="0"/>
              <a:buChar char="•"/>
            </a:pPr>
            <a:r>
              <a:rPr lang="en-US" dirty="0"/>
              <a:t>Count the number of occurrences of each.</a:t>
            </a:r>
          </a:p>
          <a:p>
            <a:pPr marL="1200150" lvl="2" indent="-285750">
              <a:buFont typeface="Arial" panose="020B0604020202020204" pitchFamily="34" charset="0"/>
              <a:buChar char="•"/>
            </a:pPr>
            <a:r>
              <a:rPr lang="en-US" dirty="0"/>
              <a:t>Save the results in a text summary file.</a:t>
            </a:r>
          </a:p>
          <a:p>
            <a:pPr marL="742950" lvl="1" indent="-285750">
              <a:buFont typeface="Arial" panose="020B0604020202020204" pitchFamily="34" charset="0"/>
              <a:buChar char="•"/>
            </a:pPr>
            <a:r>
              <a:rPr lang="en-US" dirty="0"/>
              <a:t>Run the Script:</a:t>
            </a:r>
          </a:p>
          <a:p>
            <a:pPr marL="1200150" lvl="2" indent="-285750">
              <a:buFont typeface="Arial" panose="020B0604020202020204" pitchFamily="34" charset="0"/>
              <a:buChar char="•"/>
            </a:pPr>
            <a:r>
              <a:rPr lang="en-US" dirty="0"/>
              <a:t>Test the script with the sample log file and verify the output.</a:t>
            </a:r>
          </a:p>
        </p:txBody>
      </p:sp>
    </p:spTree>
    <p:extLst>
      <p:ext uri="{BB962C8B-B14F-4D97-AF65-F5344CB8AC3E}">
        <p14:creationId xmlns:p14="http://schemas.microsoft.com/office/powerpoint/2010/main" val="221939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871637"/>
            <a:ext cx="10869018" cy="1181298"/>
          </a:xfrm>
          <a:prstGeom prst="rect">
            <a:avLst/>
          </a:prstGeom>
          <a:noFill/>
          <a:ln/>
        </p:spPr>
        <p:txBody>
          <a:bodyPr wrap="square" lIns="0" tIns="0" rIns="0" bIns="0" rtlCol="0" anchor="t"/>
          <a:lstStyle/>
          <a:p>
            <a:pPr>
              <a:lnSpc>
                <a:spcPts val="4625"/>
              </a:lnSpc>
            </a:pPr>
            <a:r>
              <a:rPr lang="en-US" sz="3708" dirty="0">
                <a:solidFill>
                  <a:srgbClr val="97B8FF"/>
                </a:solidFill>
                <a:latin typeface="Sora Medium" pitchFamily="34" charset="0"/>
                <a:ea typeface="Sora Medium" pitchFamily="34" charset="-122"/>
                <a:cs typeface="Sora Medium" pitchFamily="34" charset="-120"/>
              </a:rPr>
              <a:t>Task 2</a:t>
            </a:r>
            <a:endParaRPr lang="en-US" sz="3708" dirty="0"/>
          </a:p>
        </p:txBody>
      </p:sp>
      <p:sp>
        <p:nvSpPr>
          <p:cNvPr id="26" name="TextBox 25">
            <a:extLst>
              <a:ext uri="{FF2B5EF4-FFF2-40B4-BE49-F238E27FC236}">
                <a16:creationId xmlns:a16="http://schemas.microsoft.com/office/drawing/2014/main" id="{01AC9D02-E532-426E-B027-5BDB88B91A46}"/>
              </a:ext>
            </a:extLst>
          </p:cNvPr>
          <p:cNvSpPr txBox="1"/>
          <p:nvPr/>
        </p:nvSpPr>
        <p:spPr>
          <a:xfrm>
            <a:off x="2600587" y="871638"/>
            <a:ext cx="8774885" cy="4247317"/>
          </a:xfrm>
          <a:prstGeom prst="rect">
            <a:avLst/>
          </a:prstGeom>
          <a:noFill/>
        </p:spPr>
        <p:txBody>
          <a:bodyPr wrap="square" rtlCol="0">
            <a:spAutoFit/>
          </a:bodyPr>
          <a:lstStyle/>
          <a:p>
            <a:pPr marL="285750" indent="-285750">
              <a:buFont typeface="Arial" panose="020B0604020202020204" pitchFamily="34" charset="0"/>
              <a:buChar char="•"/>
            </a:pPr>
            <a:r>
              <a:rPr lang="en-US" dirty="0"/>
              <a:t>Objective</a:t>
            </a:r>
          </a:p>
          <a:p>
            <a:pPr marL="742950" lvl="1" indent="-285750">
              <a:buFont typeface="Arial" panose="020B0604020202020204" pitchFamily="34" charset="0"/>
              <a:buChar char="•"/>
            </a:pPr>
            <a:r>
              <a:rPr lang="en-US" dirty="0"/>
              <a:t>Create a Python script to:</a:t>
            </a:r>
          </a:p>
          <a:p>
            <a:pPr marL="1200150" lvl="2" indent="-285750">
              <a:buFont typeface="Arial" panose="020B0604020202020204" pitchFamily="34" charset="0"/>
              <a:buChar char="•"/>
            </a:pPr>
            <a:r>
              <a:rPr lang="en-US" dirty="0"/>
              <a:t>Parse a log file for metrics (e.g., errors, warnings, and information entries).</a:t>
            </a:r>
          </a:p>
          <a:p>
            <a:pPr marL="1200150" lvl="2" indent="-285750">
              <a:buFont typeface="Arial" panose="020B0604020202020204" pitchFamily="34" charset="0"/>
              <a:buChar char="•"/>
            </a:pPr>
            <a:r>
              <a:rPr lang="en-US" dirty="0"/>
              <a:t>Display the metrics in an interactive web dashboard with visualizations.</a:t>
            </a:r>
          </a:p>
          <a:p>
            <a:pPr marL="285750" indent="-285750">
              <a:buFont typeface="Arial" panose="020B0604020202020204" pitchFamily="34" charset="0"/>
              <a:buChar char="•"/>
            </a:pPr>
            <a:r>
              <a:rPr lang="en-US" dirty="0"/>
              <a:t>Steps:</a:t>
            </a:r>
          </a:p>
          <a:p>
            <a:pPr marL="742950" lvl="1" indent="-285750">
              <a:buFont typeface="Arial" panose="020B0604020202020204" pitchFamily="34" charset="0"/>
              <a:buChar char="•"/>
            </a:pPr>
            <a:r>
              <a:rPr lang="en-US" dirty="0"/>
              <a:t>Install Required Libraries: Use </a:t>
            </a:r>
            <a:r>
              <a:rPr lang="en-US" dirty="0" err="1"/>
              <a:t>streamlit</a:t>
            </a:r>
            <a:r>
              <a:rPr lang="en-US" dirty="0"/>
              <a:t> for the dashboard and pandas for data handling (pip install </a:t>
            </a:r>
            <a:r>
              <a:rPr lang="en-US" dirty="0" err="1"/>
              <a:t>streamlit</a:t>
            </a:r>
            <a:r>
              <a:rPr lang="en-US" dirty="0"/>
              <a:t> pandas)</a:t>
            </a:r>
          </a:p>
          <a:p>
            <a:pPr marL="742950" lvl="1" indent="-285750">
              <a:buFont typeface="Arial" panose="020B0604020202020204" pitchFamily="34" charset="0"/>
              <a:buChar char="•"/>
            </a:pPr>
            <a:r>
              <a:rPr lang="en-US" dirty="0"/>
              <a:t>Create a Sample Log File: Use the same sample.log as in the previous example.</a:t>
            </a:r>
          </a:p>
          <a:p>
            <a:pPr marL="742950" lvl="1" indent="-285750">
              <a:buFont typeface="Arial" panose="020B0604020202020204" pitchFamily="34" charset="0"/>
              <a:buChar char="•"/>
            </a:pPr>
            <a:r>
              <a:rPr lang="en-US" dirty="0"/>
              <a:t>Write a Python Script:</a:t>
            </a:r>
          </a:p>
          <a:p>
            <a:pPr marL="1200150" lvl="2" indent="-285750">
              <a:buFont typeface="Arial" panose="020B0604020202020204" pitchFamily="34" charset="0"/>
              <a:buChar char="•"/>
            </a:pPr>
            <a:r>
              <a:rPr lang="en-US" dirty="0"/>
              <a:t>Parse the log file to extract metrics.</a:t>
            </a:r>
          </a:p>
          <a:p>
            <a:pPr marL="1200150" lvl="2" indent="-285750">
              <a:buFont typeface="Arial" panose="020B0604020202020204" pitchFamily="34" charset="0"/>
              <a:buChar char="•"/>
            </a:pPr>
            <a:r>
              <a:rPr lang="en-US" dirty="0"/>
              <a:t>Visualize metrics using tables and charts.</a:t>
            </a:r>
          </a:p>
          <a:p>
            <a:pPr marL="1200150" lvl="2" indent="-285750">
              <a:buFont typeface="Arial" panose="020B0604020202020204" pitchFamily="34" charset="0"/>
              <a:buChar char="•"/>
            </a:pPr>
            <a:r>
              <a:rPr lang="en-US" dirty="0"/>
              <a:t>Save the code to a Python file, e.g., log_dashboard.py.</a:t>
            </a:r>
          </a:p>
          <a:p>
            <a:pPr marL="1200150" lvl="2" indent="-285750">
              <a:buFont typeface="Arial" panose="020B0604020202020204" pitchFamily="34" charset="0"/>
              <a:buChar char="•"/>
            </a:pPr>
            <a:r>
              <a:rPr lang="en-US" dirty="0"/>
              <a:t>Run the Script:</a:t>
            </a:r>
          </a:p>
          <a:p>
            <a:pPr marL="1657350" lvl="3" indent="-285750">
              <a:buFont typeface="Arial" panose="020B0604020202020204" pitchFamily="34" charset="0"/>
              <a:buChar char="•"/>
            </a:pPr>
            <a:r>
              <a:rPr lang="en-US" dirty="0" err="1"/>
              <a:t>streamlit</a:t>
            </a:r>
            <a:r>
              <a:rPr lang="en-US" dirty="0"/>
              <a:t> run log_dashboard.py</a:t>
            </a:r>
          </a:p>
          <a:p>
            <a:pPr marL="1657350" lvl="3" indent="-285750">
              <a:buFont typeface="Arial" panose="020B0604020202020204" pitchFamily="34" charset="0"/>
              <a:buChar char="•"/>
            </a:pPr>
            <a:r>
              <a:rPr lang="en-US" dirty="0"/>
              <a:t>Open the dashboard in your browser (URL will appear in the terminal).</a:t>
            </a:r>
          </a:p>
        </p:txBody>
      </p:sp>
    </p:spTree>
    <p:extLst>
      <p:ext uri="{BB962C8B-B14F-4D97-AF65-F5344CB8AC3E}">
        <p14:creationId xmlns:p14="http://schemas.microsoft.com/office/powerpoint/2010/main" val="1464935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8948" y="494804"/>
            <a:ext cx="10934105" cy="1123157"/>
          </a:xfrm>
          <a:prstGeom prst="rect">
            <a:avLst/>
          </a:prstGeom>
          <a:noFill/>
          <a:ln/>
        </p:spPr>
        <p:txBody>
          <a:bodyPr wrap="square" lIns="0" tIns="0" rIns="0" bIns="0" rtlCol="0" anchor="t"/>
          <a:lstStyle/>
          <a:p>
            <a:pPr defTabSz="761970">
              <a:lnSpc>
                <a:spcPts val="4416"/>
              </a:lnSpc>
            </a:pPr>
            <a:r>
              <a:rPr lang="en-US" sz="3500" dirty="0">
                <a:solidFill>
                  <a:srgbClr val="97B8FF"/>
                </a:solidFill>
                <a:latin typeface="Sora Medium" pitchFamily="34" charset="0"/>
                <a:ea typeface="Sora Medium" pitchFamily="34" charset="-122"/>
                <a:cs typeface="Sora Medium" pitchFamily="34" charset="-120"/>
              </a:rPr>
              <a:t>Controlling the Flow: Conditional Statements and Loops</a:t>
            </a:r>
            <a:endParaRPr lang="en-US" sz="3500" dirty="0">
              <a:solidFill>
                <a:prstClr val="black"/>
              </a:solidFill>
              <a:latin typeface="Calibri" panose="020F0502020204030204"/>
            </a:endParaRPr>
          </a:p>
        </p:txBody>
      </p:sp>
      <p:sp>
        <p:nvSpPr>
          <p:cNvPr id="3" name="Text 1"/>
          <p:cNvSpPr/>
          <p:nvPr/>
        </p:nvSpPr>
        <p:spPr>
          <a:xfrm>
            <a:off x="628948" y="2067124"/>
            <a:ext cx="2746078" cy="280789"/>
          </a:xfrm>
          <a:prstGeom prst="rect">
            <a:avLst/>
          </a:prstGeom>
          <a:noFill/>
          <a:ln/>
        </p:spPr>
        <p:txBody>
          <a:bodyPr wrap="none" lIns="0" tIns="0" rIns="0" bIns="0" rtlCol="0" anchor="t"/>
          <a:lstStyle/>
          <a:p>
            <a:pPr defTabSz="761970">
              <a:lnSpc>
                <a:spcPts val="2208"/>
              </a:lnSpc>
            </a:pPr>
            <a:r>
              <a:rPr lang="en-US" sz="1750" dirty="0">
                <a:solidFill>
                  <a:srgbClr val="97B8FF"/>
                </a:solidFill>
                <a:latin typeface="Sora Medium" pitchFamily="34" charset="0"/>
                <a:ea typeface="Sora Medium" pitchFamily="34" charset="-122"/>
                <a:cs typeface="Sora Medium" pitchFamily="34" charset="-120"/>
              </a:rPr>
              <a:t>Conditional Statements</a:t>
            </a:r>
            <a:endParaRPr lang="en-US" sz="1750" dirty="0">
              <a:solidFill>
                <a:prstClr val="black"/>
              </a:solidFill>
              <a:latin typeface="Calibri" panose="020F0502020204030204"/>
            </a:endParaRPr>
          </a:p>
        </p:txBody>
      </p:sp>
      <p:sp>
        <p:nvSpPr>
          <p:cNvPr id="4" name="Text 2"/>
          <p:cNvSpPr/>
          <p:nvPr/>
        </p:nvSpPr>
        <p:spPr>
          <a:xfrm>
            <a:off x="628948" y="2527598"/>
            <a:ext cx="5247878" cy="862310"/>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Conditional statements (</a:t>
            </a:r>
            <a:r>
              <a:rPr lang="en-US" sz="1375" b="1" dirty="0">
                <a:solidFill>
                  <a:srgbClr val="E0D6DE"/>
                </a:solidFill>
                <a:latin typeface="Noto Sans TC" pitchFamily="34" charset="0"/>
                <a:ea typeface="Noto Sans TC" pitchFamily="34" charset="-122"/>
                <a:cs typeface="Noto Sans TC" pitchFamily="34" charset="-120"/>
              </a:rPr>
              <a:t>if</a:t>
            </a:r>
            <a:r>
              <a:rPr lang="en-US" sz="1375" dirty="0">
                <a:solidFill>
                  <a:srgbClr val="E0D6DE"/>
                </a:solidFill>
                <a:latin typeface="Noto Sans TC" pitchFamily="34" charset="0"/>
                <a:ea typeface="Noto Sans TC" pitchFamily="34" charset="-122"/>
                <a:cs typeface="Noto Sans TC" pitchFamily="34" charset="-120"/>
              </a:rPr>
              <a:t>, </a:t>
            </a:r>
            <a:r>
              <a:rPr lang="en-US" sz="1375" b="1" dirty="0">
                <a:solidFill>
                  <a:srgbClr val="E0D6DE"/>
                </a:solidFill>
                <a:latin typeface="Noto Sans TC" pitchFamily="34" charset="0"/>
                <a:ea typeface="Noto Sans TC" pitchFamily="34" charset="-122"/>
                <a:cs typeface="Noto Sans TC" pitchFamily="34" charset="-120"/>
              </a:rPr>
              <a:t>elif</a:t>
            </a:r>
            <a:r>
              <a:rPr lang="en-US" sz="1375" dirty="0">
                <a:solidFill>
                  <a:srgbClr val="E0D6DE"/>
                </a:solidFill>
                <a:latin typeface="Noto Sans TC" pitchFamily="34" charset="0"/>
                <a:ea typeface="Noto Sans TC" pitchFamily="34" charset="-122"/>
                <a:cs typeface="Noto Sans TC" pitchFamily="34" charset="-120"/>
              </a:rPr>
              <a:t>, </a:t>
            </a:r>
            <a:r>
              <a:rPr lang="en-US" sz="1375" b="1" dirty="0">
                <a:solidFill>
                  <a:srgbClr val="E0D6DE"/>
                </a:solidFill>
                <a:latin typeface="Noto Sans TC" pitchFamily="34" charset="0"/>
                <a:ea typeface="Noto Sans TC" pitchFamily="34" charset="-122"/>
                <a:cs typeface="Noto Sans TC" pitchFamily="34" charset="-120"/>
              </a:rPr>
              <a:t>else</a:t>
            </a:r>
            <a:r>
              <a:rPr lang="en-US" sz="1375" dirty="0">
                <a:solidFill>
                  <a:srgbClr val="E0D6DE"/>
                </a:solidFill>
                <a:latin typeface="Noto Sans TC" pitchFamily="34" charset="0"/>
                <a:ea typeface="Noto Sans TC" pitchFamily="34" charset="-122"/>
                <a:cs typeface="Noto Sans TC" pitchFamily="34" charset="-120"/>
              </a:rPr>
              <a:t>) allow your code to execute different blocks of instructions based on specific conditions.</a:t>
            </a:r>
            <a:endParaRPr lang="en-US" sz="1375" dirty="0">
              <a:solidFill>
                <a:prstClr val="black"/>
              </a:solidFill>
              <a:latin typeface="Calibri" panose="020F0502020204030204"/>
            </a:endParaRPr>
          </a:p>
        </p:txBody>
      </p:sp>
      <p:sp>
        <p:nvSpPr>
          <p:cNvPr id="5" name="Shape 3"/>
          <p:cNvSpPr/>
          <p:nvPr/>
        </p:nvSpPr>
        <p:spPr>
          <a:xfrm>
            <a:off x="628948" y="3592017"/>
            <a:ext cx="5247878" cy="1706662"/>
          </a:xfrm>
          <a:prstGeom prst="roundRect">
            <a:avLst>
              <a:gd name="adj" fmla="val 1579"/>
            </a:avLst>
          </a:prstGeom>
          <a:solidFill>
            <a:srgbClr val="00184D"/>
          </a:solidFill>
          <a:ln/>
        </p:spPr>
      </p:sp>
      <p:sp>
        <p:nvSpPr>
          <p:cNvPr id="6" name="Shape 4"/>
          <p:cNvSpPr/>
          <p:nvPr/>
        </p:nvSpPr>
        <p:spPr>
          <a:xfrm>
            <a:off x="620019" y="3592017"/>
            <a:ext cx="5265738" cy="1706662"/>
          </a:xfrm>
          <a:prstGeom prst="roundRect">
            <a:avLst>
              <a:gd name="adj" fmla="val 1579"/>
            </a:avLst>
          </a:prstGeom>
          <a:solidFill>
            <a:srgbClr val="00184D"/>
          </a:solidFill>
          <a:ln/>
        </p:spPr>
      </p:sp>
      <p:sp>
        <p:nvSpPr>
          <p:cNvPr id="7" name="Text 5"/>
          <p:cNvSpPr/>
          <p:nvPr/>
        </p:nvSpPr>
        <p:spPr>
          <a:xfrm>
            <a:off x="799704" y="3726756"/>
            <a:ext cx="4906368" cy="1437183"/>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age = 18</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if age &gt;= 18:</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print("You are eligible to vote.")</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else:</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print("You are not eligible to vote yet.")</a:t>
            </a:r>
            <a:endParaRPr lang="en-US" sz="1375" dirty="0">
              <a:solidFill>
                <a:prstClr val="black"/>
              </a:solidFill>
              <a:latin typeface="Calibri" panose="020F0502020204030204"/>
            </a:endParaRPr>
          </a:p>
        </p:txBody>
      </p:sp>
      <p:sp>
        <p:nvSpPr>
          <p:cNvPr id="8" name="Text 6"/>
          <p:cNvSpPr/>
          <p:nvPr/>
        </p:nvSpPr>
        <p:spPr>
          <a:xfrm>
            <a:off x="6321524" y="2067124"/>
            <a:ext cx="2246313" cy="280789"/>
          </a:xfrm>
          <a:prstGeom prst="rect">
            <a:avLst/>
          </a:prstGeom>
          <a:noFill/>
          <a:ln/>
        </p:spPr>
        <p:txBody>
          <a:bodyPr wrap="none" lIns="0" tIns="0" rIns="0" bIns="0" rtlCol="0" anchor="t"/>
          <a:lstStyle/>
          <a:p>
            <a:pPr defTabSz="761970">
              <a:lnSpc>
                <a:spcPts val="2208"/>
              </a:lnSpc>
            </a:pPr>
            <a:r>
              <a:rPr lang="en-US" sz="1750" dirty="0">
                <a:solidFill>
                  <a:srgbClr val="97B8FF"/>
                </a:solidFill>
                <a:latin typeface="Sora Medium" pitchFamily="34" charset="0"/>
                <a:ea typeface="Sora Medium" pitchFamily="34" charset="-122"/>
                <a:cs typeface="Sora Medium" pitchFamily="34" charset="-120"/>
              </a:rPr>
              <a:t>Loops</a:t>
            </a:r>
            <a:endParaRPr lang="en-US" sz="1750" dirty="0">
              <a:solidFill>
                <a:prstClr val="black"/>
              </a:solidFill>
              <a:latin typeface="Calibri" panose="020F0502020204030204"/>
            </a:endParaRPr>
          </a:p>
        </p:txBody>
      </p:sp>
      <p:sp>
        <p:nvSpPr>
          <p:cNvPr id="9" name="Text 7"/>
          <p:cNvSpPr/>
          <p:nvPr/>
        </p:nvSpPr>
        <p:spPr>
          <a:xfrm>
            <a:off x="6321524" y="2527597"/>
            <a:ext cx="5247878" cy="1149747"/>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Loops (</a:t>
            </a:r>
            <a:r>
              <a:rPr lang="en-US" sz="1375" b="1" dirty="0">
                <a:solidFill>
                  <a:srgbClr val="E0D6DE"/>
                </a:solidFill>
                <a:latin typeface="Noto Sans TC" pitchFamily="34" charset="0"/>
                <a:ea typeface="Noto Sans TC" pitchFamily="34" charset="-122"/>
                <a:cs typeface="Noto Sans TC" pitchFamily="34" charset="-120"/>
              </a:rPr>
              <a:t>for</a:t>
            </a:r>
            <a:r>
              <a:rPr lang="en-US" sz="1375" dirty="0">
                <a:solidFill>
                  <a:srgbClr val="E0D6DE"/>
                </a:solidFill>
                <a:latin typeface="Noto Sans TC" pitchFamily="34" charset="0"/>
                <a:ea typeface="Noto Sans TC" pitchFamily="34" charset="-122"/>
                <a:cs typeface="Noto Sans TC" pitchFamily="34" charset="-120"/>
              </a:rPr>
              <a:t>, </a:t>
            </a:r>
            <a:r>
              <a:rPr lang="en-US" sz="1375" b="1" dirty="0">
                <a:solidFill>
                  <a:srgbClr val="E0D6DE"/>
                </a:solidFill>
                <a:latin typeface="Noto Sans TC" pitchFamily="34" charset="0"/>
                <a:ea typeface="Noto Sans TC" pitchFamily="34" charset="-122"/>
                <a:cs typeface="Noto Sans TC" pitchFamily="34" charset="-120"/>
              </a:rPr>
              <a:t>while</a:t>
            </a:r>
            <a:r>
              <a:rPr lang="en-US" sz="1375" dirty="0">
                <a:solidFill>
                  <a:srgbClr val="E0D6DE"/>
                </a:solidFill>
                <a:latin typeface="Noto Sans TC" pitchFamily="34" charset="0"/>
                <a:ea typeface="Noto Sans TC" pitchFamily="34" charset="-122"/>
                <a:cs typeface="Noto Sans TC" pitchFamily="34" charset="-120"/>
              </a:rPr>
              <a:t>) enable you to repeatedly execute a block of code until a specific condition is met. </a:t>
            </a:r>
            <a:r>
              <a:rPr lang="en-US" sz="1375" b="1" dirty="0">
                <a:solidFill>
                  <a:srgbClr val="E0D6DE"/>
                </a:solidFill>
                <a:latin typeface="Noto Sans TC" pitchFamily="34" charset="0"/>
                <a:ea typeface="Noto Sans TC" pitchFamily="34" charset="-122"/>
                <a:cs typeface="Noto Sans TC" pitchFamily="34" charset="-120"/>
              </a:rPr>
              <a:t>for</a:t>
            </a:r>
            <a:r>
              <a:rPr lang="en-US" sz="1375" dirty="0">
                <a:solidFill>
                  <a:srgbClr val="E0D6DE"/>
                </a:solidFill>
                <a:latin typeface="Noto Sans TC" pitchFamily="34" charset="0"/>
                <a:ea typeface="Noto Sans TC" pitchFamily="34" charset="-122"/>
                <a:cs typeface="Noto Sans TC" pitchFamily="34" charset="-120"/>
              </a:rPr>
              <a:t> loops iterate over sequences, while </a:t>
            </a:r>
            <a:r>
              <a:rPr lang="en-US" sz="1375" b="1" dirty="0">
                <a:solidFill>
                  <a:srgbClr val="E0D6DE"/>
                </a:solidFill>
                <a:latin typeface="Noto Sans TC" pitchFamily="34" charset="0"/>
                <a:ea typeface="Noto Sans TC" pitchFamily="34" charset="-122"/>
                <a:cs typeface="Noto Sans TC" pitchFamily="34" charset="-120"/>
              </a:rPr>
              <a:t>while</a:t>
            </a:r>
            <a:r>
              <a:rPr lang="en-US" sz="1375" dirty="0">
                <a:solidFill>
                  <a:srgbClr val="E0D6DE"/>
                </a:solidFill>
                <a:latin typeface="Noto Sans TC" pitchFamily="34" charset="0"/>
                <a:ea typeface="Noto Sans TC" pitchFamily="34" charset="-122"/>
                <a:cs typeface="Noto Sans TC" pitchFamily="34" charset="-120"/>
              </a:rPr>
              <a:t> loops continue as long as a condition is True.</a:t>
            </a:r>
            <a:endParaRPr lang="en-US" sz="1375" dirty="0">
              <a:solidFill>
                <a:prstClr val="black"/>
              </a:solidFill>
              <a:latin typeface="Calibri" panose="020F0502020204030204"/>
            </a:endParaRPr>
          </a:p>
        </p:txBody>
      </p:sp>
      <p:sp>
        <p:nvSpPr>
          <p:cNvPr id="10" name="Shape 8"/>
          <p:cNvSpPr/>
          <p:nvPr/>
        </p:nvSpPr>
        <p:spPr>
          <a:xfrm>
            <a:off x="6321524" y="3879453"/>
            <a:ext cx="5247878" cy="2281535"/>
          </a:xfrm>
          <a:prstGeom prst="roundRect">
            <a:avLst>
              <a:gd name="adj" fmla="val 1181"/>
            </a:avLst>
          </a:prstGeom>
          <a:solidFill>
            <a:srgbClr val="00184D"/>
          </a:solidFill>
          <a:ln/>
        </p:spPr>
      </p:sp>
      <p:sp>
        <p:nvSpPr>
          <p:cNvPr id="11" name="Shape 9"/>
          <p:cNvSpPr/>
          <p:nvPr/>
        </p:nvSpPr>
        <p:spPr>
          <a:xfrm>
            <a:off x="6312594" y="3879453"/>
            <a:ext cx="5265738" cy="2281535"/>
          </a:xfrm>
          <a:prstGeom prst="roundRect">
            <a:avLst>
              <a:gd name="adj" fmla="val 1181"/>
            </a:avLst>
          </a:prstGeom>
          <a:solidFill>
            <a:srgbClr val="00184D"/>
          </a:solidFill>
          <a:ln/>
        </p:spPr>
      </p:sp>
      <p:sp>
        <p:nvSpPr>
          <p:cNvPr id="12" name="Text 10"/>
          <p:cNvSpPr/>
          <p:nvPr/>
        </p:nvSpPr>
        <p:spPr>
          <a:xfrm>
            <a:off x="6492280" y="4014192"/>
            <a:ext cx="4906368" cy="2012057"/>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for i in range(5):</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print(i)  # Output: 0 1 2 3 4</a:t>
            </a:r>
            <a:endParaRPr lang="en-US" sz="1375" dirty="0">
              <a:solidFill>
                <a:prstClr val="black"/>
              </a:solidFill>
              <a:latin typeface="Calibri" panose="020F0502020204030204"/>
            </a:endParaRPr>
          </a:p>
          <a:p>
            <a:pPr defTabSz="761970">
              <a:lnSpc>
                <a:spcPts val="2250"/>
              </a:lnSpc>
            </a:pP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count = 0</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while count &lt; 3:</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print("Hello!")</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count += 1</a:t>
            </a:r>
            <a:endParaRPr lang="en-US" sz="1375" dirty="0">
              <a:solidFill>
                <a:prstClr val="black"/>
              </a:solidFill>
              <a:latin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91307"/>
            <a:ext cx="8397875" cy="590649"/>
          </a:xfrm>
          <a:prstGeom prst="rect">
            <a:avLst/>
          </a:prstGeom>
          <a:noFill/>
          <a:ln/>
        </p:spPr>
        <p:txBody>
          <a:bodyPr wrap="non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Functions: Modularizing Your Code</a:t>
            </a:r>
            <a:endParaRPr lang="en-US" sz="3708" dirty="0">
              <a:solidFill>
                <a:prstClr val="black"/>
              </a:solidFill>
              <a:latin typeface="Calibri" panose="020F0502020204030204"/>
            </a:endParaRPr>
          </a:p>
        </p:txBody>
      </p:sp>
      <p:sp>
        <p:nvSpPr>
          <p:cNvPr id="3" name="Text 1"/>
          <p:cNvSpPr/>
          <p:nvPr/>
        </p:nvSpPr>
        <p:spPr>
          <a:xfrm>
            <a:off x="661492" y="2154436"/>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Defining Functions</a:t>
            </a:r>
            <a:endParaRPr lang="en-US" sz="1833" dirty="0">
              <a:solidFill>
                <a:prstClr val="black"/>
              </a:solidFill>
              <a:latin typeface="Calibri" panose="020F0502020204030204"/>
            </a:endParaRPr>
          </a:p>
        </p:txBody>
      </p:sp>
      <p:sp>
        <p:nvSpPr>
          <p:cNvPr id="4" name="Text 2"/>
          <p:cNvSpPr/>
          <p:nvPr/>
        </p:nvSpPr>
        <p:spPr>
          <a:xfrm>
            <a:off x="661492" y="2638723"/>
            <a:ext cx="5203924" cy="1209675"/>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Functions are reusable blocks of code that perform specific tasks. They are defined using the </a:t>
            </a:r>
            <a:r>
              <a:rPr lang="en-US" sz="1458" b="1" dirty="0">
                <a:solidFill>
                  <a:srgbClr val="E0D6DE"/>
                </a:solidFill>
                <a:latin typeface="Noto Sans TC" pitchFamily="34" charset="0"/>
                <a:ea typeface="Noto Sans TC" pitchFamily="34" charset="-122"/>
                <a:cs typeface="Noto Sans TC" pitchFamily="34" charset="-120"/>
              </a:rPr>
              <a:t>def</a:t>
            </a:r>
            <a:r>
              <a:rPr lang="en-US" sz="1458" dirty="0">
                <a:solidFill>
                  <a:srgbClr val="E0D6DE"/>
                </a:solidFill>
                <a:latin typeface="Noto Sans TC" pitchFamily="34" charset="0"/>
                <a:ea typeface="Noto Sans TC" pitchFamily="34" charset="-122"/>
                <a:cs typeface="Noto Sans TC" pitchFamily="34" charset="-120"/>
              </a:rPr>
              <a:t> keyword, followed by the function name, parentheses for parameters, and a colon.</a:t>
            </a:r>
            <a:endParaRPr lang="en-US" sz="1458" dirty="0">
              <a:solidFill>
                <a:prstClr val="black"/>
              </a:solidFill>
              <a:latin typeface="Calibri" panose="020F0502020204030204"/>
            </a:endParaRPr>
          </a:p>
        </p:txBody>
      </p:sp>
      <p:sp>
        <p:nvSpPr>
          <p:cNvPr id="5" name="Shape 3"/>
          <p:cNvSpPr/>
          <p:nvPr/>
        </p:nvSpPr>
        <p:spPr>
          <a:xfrm>
            <a:off x="661492" y="4061024"/>
            <a:ext cx="5203924" cy="1493043"/>
          </a:xfrm>
          <a:prstGeom prst="roundRect">
            <a:avLst>
              <a:gd name="adj" fmla="val 1899"/>
            </a:avLst>
          </a:prstGeom>
          <a:solidFill>
            <a:srgbClr val="00184D"/>
          </a:solidFill>
          <a:ln/>
        </p:spPr>
      </p:sp>
      <p:sp>
        <p:nvSpPr>
          <p:cNvPr id="6" name="Shape 4"/>
          <p:cNvSpPr/>
          <p:nvPr/>
        </p:nvSpPr>
        <p:spPr>
          <a:xfrm>
            <a:off x="652066" y="4061024"/>
            <a:ext cx="5222776" cy="1493043"/>
          </a:xfrm>
          <a:prstGeom prst="roundRect">
            <a:avLst>
              <a:gd name="adj" fmla="val 1899"/>
            </a:avLst>
          </a:prstGeom>
          <a:solidFill>
            <a:srgbClr val="00184D"/>
          </a:solidFill>
          <a:ln/>
        </p:spPr>
      </p:sp>
      <p:sp>
        <p:nvSpPr>
          <p:cNvPr id="7" name="Text 5"/>
          <p:cNvSpPr/>
          <p:nvPr/>
        </p:nvSpPr>
        <p:spPr>
          <a:xfrm>
            <a:off x="841078" y="4202708"/>
            <a:ext cx="4844753" cy="1209675"/>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def greet(name):</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    print(f"Hello, {name}!")</a:t>
            </a:r>
            <a:endParaRPr lang="en-US" sz="1458" dirty="0">
              <a:solidFill>
                <a:prstClr val="black"/>
              </a:solidFill>
              <a:latin typeface="Calibri" panose="020F0502020204030204"/>
            </a:endParaRPr>
          </a:p>
          <a:p>
            <a:pPr defTabSz="761970">
              <a:lnSpc>
                <a:spcPts val="2375"/>
              </a:lnSpc>
            </a:pP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greet("Alice")  # Output: Hello, Alice!</a:t>
            </a:r>
            <a:endParaRPr lang="en-US" sz="1458" dirty="0">
              <a:solidFill>
                <a:prstClr val="black"/>
              </a:solidFill>
              <a:latin typeface="Calibri" panose="020F0502020204030204"/>
            </a:endParaRPr>
          </a:p>
        </p:txBody>
      </p:sp>
      <p:sp>
        <p:nvSpPr>
          <p:cNvPr id="8" name="Text 6"/>
          <p:cNvSpPr/>
          <p:nvPr/>
        </p:nvSpPr>
        <p:spPr>
          <a:xfrm>
            <a:off x="6332935" y="2154436"/>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Calling Functions</a:t>
            </a:r>
            <a:endParaRPr lang="en-US" sz="1833" dirty="0">
              <a:solidFill>
                <a:prstClr val="black"/>
              </a:solidFill>
              <a:latin typeface="Calibri" panose="020F0502020204030204"/>
            </a:endParaRPr>
          </a:p>
        </p:txBody>
      </p:sp>
      <p:sp>
        <p:nvSpPr>
          <p:cNvPr id="9" name="Text 7"/>
          <p:cNvSpPr/>
          <p:nvPr/>
        </p:nvSpPr>
        <p:spPr>
          <a:xfrm>
            <a:off x="6332935" y="2638722"/>
            <a:ext cx="5203924" cy="907257"/>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To execute a function, you call it by its name, followed by parentheses containing any required arguments. Functions can return values using the </a:t>
            </a:r>
            <a:r>
              <a:rPr lang="en-US" sz="1458" b="1" dirty="0">
                <a:solidFill>
                  <a:srgbClr val="E0D6DE"/>
                </a:solidFill>
                <a:latin typeface="Noto Sans TC" pitchFamily="34" charset="0"/>
                <a:ea typeface="Noto Sans TC" pitchFamily="34" charset="-122"/>
                <a:cs typeface="Noto Sans TC" pitchFamily="34" charset="-120"/>
              </a:rPr>
              <a:t>return</a:t>
            </a:r>
            <a:r>
              <a:rPr lang="en-US" sz="1458" dirty="0">
                <a:solidFill>
                  <a:srgbClr val="E0D6DE"/>
                </a:solidFill>
                <a:latin typeface="Noto Sans TC" pitchFamily="34" charset="0"/>
                <a:ea typeface="Noto Sans TC" pitchFamily="34" charset="-122"/>
                <a:cs typeface="Noto Sans TC" pitchFamily="34" charset="-120"/>
              </a:rPr>
              <a:t> keyword.</a:t>
            </a:r>
            <a:endParaRPr lang="en-US" sz="1458" dirty="0">
              <a:solidFill>
                <a:prstClr val="black"/>
              </a:solidFill>
              <a:latin typeface="Calibri" panose="020F0502020204030204"/>
            </a:endParaRPr>
          </a:p>
        </p:txBody>
      </p:sp>
      <p:sp>
        <p:nvSpPr>
          <p:cNvPr id="10" name="Shape 8"/>
          <p:cNvSpPr/>
          <p:nvPr/>
        </p:nvSpPr>
        <p:spPr>
          <a:xfrm>
            <a:off x="6332935" y="3758605"/>
            <a:ext cx="5203924" cy="1795463"/>
          </a:xfrm>
          <a:prstGeom prst="roundRect">
            <a:avLst>
              <a:gd name="adj" fmla="val 1579"/>
            </a:avLst>
          </a:prstGeom>
          <a:solidFill>
            <a:srgbClr val="00184D"/>
          </a:solidFill>
          <a:ln/>
        </p:spPr>
      </p:sp>
      <p:sp>
        <p:nvSpPr>
          <p:cNvPr id="11" name="Shape 9"/>
          <p:cNvSpPr/>
          <p:nvPr/>
        </p:nvSpPr>
        <p:spPr>
          <a:xfrm>
            <a:off x="6323509" y="3758605"/>
            <a:ext cx="5222776" cy="1795463"/>
          </a:xfrm>
          <a:prstGeom prst="roundRect">
            <a:avLst>
              <a:gd name="adj" fmla="val 1579"/>
            </a:avLst>
          </a:prstGeom>
          <a:solidFill>
            <a:srgbClr val="00184D"/>
          </a:solidFill>
          <a:ln/>
        </p:spPr>
      </p:sp>
      <p:sp>
        <p:nvSpPr>
          <p:cNvPr id="12" name="Text 10"/>
          <p:cNvSpPr/>
          <p:nvPr/>
        </p:nvSpPr>
        <p:spPr>
          <a:xfrm>
            <a:off x="6512520" y="3900290"/>
            <a:ext cx="4844753" cy="1512094"/>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def add(x, y):</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    return x + y</a:t>
            </a:r>
            <a:endParaRPr lang="en-US" sz="1458" dirty="0">
              <a:solidFill>
                <a:prstClr val="black"/>
              </a:solidFill>
              <a:latin typeface="Calibri" panose="020F0502020204030204"/>
            </a:endParaRPr>
          </a:p>
          <a:p>
            <a:pPr defTabSz="761970">
              <a:lnSpc>
                <a:spcPts val="2375"/>
              </a:lnSpc>
            </a:pP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result = add(5, 3)</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print(result)  # Output: 8</a:t>
            </a:r>
            <a:endParaRPr lang="en-US" sz="1458" dirty="0">
              <a:solidFill>
                <a:prstClr val="black"/>
              </a:solidFill>
              <a:latin typeface="Calibri" panose="020F05020202040302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947143"/>
            <a:ext cx="10869018" cy="1181298"/>
          </a:xfrm>
          <a:prstGeom prst="rect">
            <a:avLst/>
          </a:prstGeom>
          <a:noFill/>
          <a:ln/>
        </p:spPr>
        <p:txBody>
          <a:bodyPr wrap="squar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Modules and Packages: Expanding Your Toolkit</a:t>
            </a:r>
            <a:endParaRPr lang="en-US" sz="3708" dirty="0">
              <a:solidFill>
                <a:prstClr val="black"/>
              </a:solidFill>
              <a:latin typeface="Calibri" panose="020F0502020204030204"/>
            </a:endParaRPr>
          </a:p>
        </p:txBody>
      </p:sp>
      <p:sp>
        <p:nvSpPr>
          <p:cNvPr id="3" name="Text 1"/>
          <p:cNvSpPr/>
          <p:nvPr/>
        </p:nvSpPr>
        <p:spPr>
          <a:xfrm>
            <a:off x="661492" y="2600920"/>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Modules</a:t>
            </a:r>
            <a:endParaRPr lang="en-US" sz="1833" dirty="0">
              <a:solidFill>
                <a:prstClr val="black"/>
              </a:solidFill>
              <a:latin typeface="Calibri" panose="020F0502020204030204"/>
            </a:endParaRPr>
          </a:p>
        </p:txBody>
      </p:sp>
      <p:sp>
        <p:nvSpPr>
          <p:cNvPr id="4" name="Text 2"/>
          <p:cNvSpPr/>
          <p:nvPr/>
        </p:nvSpPr>
        <p:spPr>
          <a:xfrm>
            <a:off x="661492" y="3085207"/>
            <a:ext cx="5203924" cy="1209675"/>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Modules are Python files containing functions, classes, and variables that can be imported into other Python programs. They allow you to organize your code and reuse functionality.</a:t>
            </a:r>
            <a:endParaRPr lang="en-US" sz="1458" dirty="0">
              <a:solidFill>
                <a:prstClr val="black"/>
              </a:solidFill>
              <a:latin typeface="Calibri" panose="020F0502020204030204"/>
            </a:endParaRPr>
          </a:p>
        </p:txBody>
      </p:sp>
      <p:sp>
        <p:nvSpPr>
          <p:cNvPr id="5" name="Shape 3"/>
          <p:cNvSpPr/>
          <p:nvPr/>
        </p:nvSpPr>
        <p:spPr>
          <a:xfrm>
            <a:off x="661492" y="4507508"/>
            <a:ext cx="5203924" cy="1190625"/>
          </a:xfrm>
          <a:prstGeom prst="roundRect">
            <a:avLst>
              <a:gd name="adj" fmla="val 2381"/>
            </a:avLst>
          </a:prstGeom>
          <a:solidFill>
            <a:srgbClr val="00184D"/>
          </a:solidFill>
          <a:ln/>
        </p:spPr>
      </p:sp>
      <p:sp>
        <p:nvSpPr>
          <p:cNvPr id="6" name="Shape 4"/>
          <p:cNvSpPr/>
          <p:nvPr/>
        </p:nvSpPr>
        <p:spPr>
          <a:xfrm>
            <a:off x="652066" y="4507508"/>
            <a:ext cx="5222776" cy="1190625"/>
          </a:xfrm>
          <a:prstGeom prst="roundRect">
            <a:avLst>
              <a:gd name="adj" fmla="val 2381"/>
            </a:avLst>
          </a:prstGeom>
          <a:solidFill>
            <a:srgbClr val="00184D"/>
          </a:solidFill>
          <a:ln/>
        </p:spPr>
      </p:sp>
      <p:sp>
        <p:nvSpPr>
          <p:cNvPr id="7" name="Text 5"/>
          <p:cNvSpPr/>
          <p:nvPr/>
        </p:nvSpPr>
        <p:spPr>
          <a:xfrm>
            <a:off x="841078" y="4649192"/>
            <a:ext cx="4844753" cy="907257"/>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import math</a:t>
            </a:r>
            <a:endParaRPr lang="en-US" sz="1458" dirty="0">
              <a:solidFill>
                <a:prstClr val="black"/>
              </a:solidFill>
              <a:latin typeface="Calibri" panose="020F0502020204030204"/>
            </a:endParaRPr>
          </a:p>
          <a:p>
            <a:pPr defTabSz="761970">
              <a:lnSpc>
                <a:spcPts val="2375"/>
              </a:lnSpc>
            </a:pP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print(math.sqrt(25))  # Output: 5.0</a:t>
            </a:r>
            <a:endParaRPr lang="en-US" sz="1458" dirty="0">
              <a:solidFill>
                <a:prstClr val="black"/>
              </a:solidFill>
              <a:latin typeface="Calibri" panose="020F0502020204030204"/>
            </a:endParaRPr>
          </a:p>
        </p:txBody>
      </p:sp>
      <p:sp>
        <p:nvSpPr>
          <p:cNvPr id="8" name="Text 6"/>
          <p:cNvSpPr/>
          <p:nvPr/>
        </p:nvSpPr>
        <p:spPr>
          <a:xfrm>
            <a:off x="6332935" y="2600920"/>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Packages</a:t>
            </a:r>
            <a:endParaRPr lang="en-US" sz="1833" dirty="0">
              <a:solidFill>
                <a:prstClr val="black"/>
              </a:solidFill>
              <a:latin typeface="Calibri" panose="020F0502020204030204"/>
            </a:endParaRPr>
          </a:p>
        </p:txBody>
      </p:sp>
      <p:sp>
        <p:nvSpPr>
          <p:cNvPr id="9" name="Text 7"/>
          <p:cNvSpPr/>
          <p:nvPr/>
        </p:nvSpPr>
        <p:spPr>
          <a:xfrm>
            <a:off x="6332935" y="3085207"/>
            <a:ext cx="5203924" cy="907257"/>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Packages are collections of modules, organized hierarchically into directories. They provide a more structured way to manage and distribute related code.</a:t>
            </a:r>
            <a:endParaRPr lang="en-US" sz="1458" dirty="0">
              <a:solidFill>
                <a:prstClr val="black"/>
              </a:solidFill>
              <a:latin typeface="Calibri" panose="020F0502020204030204"/>
            </a:endParaRPr>
          </a:p>
        </p:txBody>
      </p:sp>
      <p:sp>
        <p:nvSpPr>
          <p:cNvPr id="10" name="Shape 8"/>
          <p:cNvSpPr/>
          <p:nvPr/>
        </p:nvSpPr>
        <p:spPr>
          <a:xfrm>
            <a:off x="6332935" y="4205089"/>
            <a:ext cx="5203924" cy="888207"/>
          </a:xfrm>
          <a:prstGeom prst="roundRect">
            <a:avLst>
              <a:gd name="adj" fmla="val 3192"/>
            </a:avLst>
          </a:prstGeom>
          <a:solidFill>
            <a:srgbClr val="00184D"/>
          </a:solidFill>
          <a:ln/>
        </p:spPr>
      </p:sp>
      <p:sp>
        <p:nvSpPr>
          <p:cNvPr id="11" name="Shape 9"/>
          <p:cNvSpPr/>
          <p:nvPr/>
        </p:nvSpPr>
        <p:spPr>
          <a:xfrm>
            <a:off x="6323509" y="4205089"/>
            <a:ext cx="5222776" cy="1209675"/>
          </a:xfrm>
          <a:prstGeom prst="roundRect">
            <a:avLst>
              <a:gd name="adj" fmla="val 3192"/>
            </a:avLst>
          </a:prstGeom>
          <a:solidFill>
            <a:srgbClr val="00184D"/>
          </a:solidFill>
          <a:ln/>
        </p:spPr>
      </p:sp>
      <p:sp>
        <p:nvSpPr>
          <p:cNvPr id="12" name="Text 10"/>
          <p:cNvSpPr/>
          <p:nvPr/>
        </p:nvSpPr>
        <p:spPr>
          <a:xfrm>
            <a:off x="6512520" y="4346774"/>
            <a:ext cx="4844753" cy="604838"/>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import requests</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response = requests.get("https://www.example.com")</a:t>
            </a:r>
            <a:endParaRPr lang="en-US" sz="1458" dirty="0">
              <a:solidFill>
                <a:prstClr val="black"/>
              </a:solidFill>
              <a:latin typeface="Calibri" panose="020F050202020403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393726"/>
            <a:ext cx="6969125" cy="590649"/>
          </a:xfrm>
          <a:prstGeom prst="rect">
            <a:avLst/>
          </a:prstGeom>
          <a:noFill/>
          <a:ln/>
        </p:spPr>
        <p:txBody>
          <a:bodyPr wrap="none" lIns="0" tIns="0" rIns="0" bIns="0" rtlCol="0" anchor="t"/>
          <a:lstStyle/>
          <a:p>
            <a:pPr defTabSz="761970">
              <a:lnSpc>
                <a:spcPts val="4625"/>
              </a:lnSpc>
            </a:pPr>
            <a:r>
              <a:rPr lang="en-US" sz="3708" dirty="0">
                <a:solidFill>
                  <a:srgbClr val="97B8FF"/>
                </a:solidFill>
                <a:latin typeface="Sora Medium" pitchFamily="34" charset="0"/>
                <a:ea typeface="Sora Medium" pitchFamily="34" charset="-122"/>
                <a:cs typeface="Sora Medium" pitchFamily="34" charset="-120"/>
              </a:rPr>
              <a:t>File I/O: Interacting with Files</a:t>
            </a:r>
            <a:endParaRPr lang="en-US" sz="3708" dirty="0">
              <a:solidFill>
                <a:prstClr val="black"/>
              </a:solidFill>
              <a:latin typeface="Calibri" panose="020F0502020204030204"/>
            </a:endParaRPr>
          </a:p>
        </p:txBody>
      </p:sp>
      <p:sp>
        <p:nvSpPr>
          <p:cNvPr id="3" name="Text 1"/>
          <p:cNvSpPr/>
          <p:nvPr/>
        </p:nvSpPr>
        <p:spPr>
          <a:xfrm>
            <a:off x="661492" y="2456855"/>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Reading Files</a:t>
            </a:r>
            <a:endParaRPr lang="en-US" sz="1833" dirty="0">
              <a:solidFill>
                <a:prstClr val="black"/>
              </a:solidFill>
              <a:latin typeface="Calibri" panose="020F0502020204030204"/>
            </a:endParaRPr>
          </a:p>
        </p:txBody>
      </p:sp>
      <p:sp>
        <p:nvSpPr>
          <p:cNvPr id="4" name="Text 2"/>
          <p:cNvSpPr/>
          <p:nvPr/>
        </p:nvSpPr>
        <p:spPr>
          <a:xfrm>
            <a:off x="661492" y="2941142"/>
            <a:ext cx="5203924" cy="907257"/>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You can read data from files using the </a:t>
            </a:r>
            <a:r>
              <a:rPr lang="en-US" sz="1458" b="1" dirty="0">
                <a:solidFill>
                  <a:srgbClr val="E0D6DE"/>
                </a:solidFill>
                <a:latin typeface="Noto Sans TC" pitchFamily="34" charset="0"/>
                <a:ea typeface="Noto Sans TC" pitchFamily="34" charset="-122"/>
                <a:cs typeface="Noto Sans TC" pitchFamily="34" charset="-120"/>
              </a:rPr>
              <a:t>open()</a:t>
            </a:r>
            <a:r>
              <a:rPr lang="en-US" sz="1458" dirty="0">
                <a:solidFill>
                  <a:srgbClr val="E0D6DE"/>
                </a:solidFill>
                <a:latin typeface="Noto Sans TC" pitchFamily="34" charset="0"/>
                <a:ea typeface="Noto Sans TC" pitchFamily="34" charset="-122"/>
                <a:cs typeface="Noto Sans TC" pitchFamily="34" charset="-120"/>
              </a:rPr>
              <a:t> function in read mode (</a:t>
            </a:r>
            <a:r>
              <a:rPr lang="en-US" sz="1458" b="1" dirty="0">
                <a:solidFill>
                  <a:srgbClr val="E0D6DE"/>
                </a:solidFill>
                <a:latin typeface="Noto Sans TC" pitchFamily="34" charset="0"/>
                <a:ea typeface="Noto Sans TC" pitchFamily="34" charset="-122"/>
                <a:cs typeface="Noto Sans TC" pitchFamily="34" charset="-120"/>
              </a:rPr>
              <a:t>'r'</a:t>
            </a:r>
            <a:r>
              <a:rPr lang="en-US" sz="1458" dirty="0">
                <a:solidFill>
                  <a:srgbClr val="E0D6DE"/>
                </a:solidFill>
                <a:latin typeface="Noto Sans TC" pitchFamily="34" charset="0"/>
                <a:ea typeface="Noto Sans TC" pitchFamily="34" charset="-122"/>
                <a:cs typeface="Noto Sans TC" pitchFamily="34" charset="-120"/>
              </a:rPr>
              <a:t>). The </a:t>
            </a:r>
            <a:r>
              <a:rPr lang="en-US" sz="1458" b="1" dirty="0">
                <a:solidFill>
                  <a:srgbClr val="E0D6DE"/>
                </a:solidFill>
                <a:latin typeface="Noto Sans TC" pitchFamily="34" charset="0"/>
                <a:ea typeface="Noto Sans TC" pitchFamily="34" charset="-122"/>
                <a:cs typeface="Noto Sans TC" pitchFamily="34" charset="-120"/>
              </a:rPr>
              <a:t>read()</a:t>
            </a:r>
            <a:r>
              <a:rPr lang="en-US" sz="1458" dirty="0">
                <a:solidFill>
                  <a:srgbClr val="E0D6DE"/>
                </a:solidFill>
                <a:latin typeface="Noto Sans TC" pitchFamily="34" charset="0"/>
                <a:ea typeface="Noto Sans TC" pitchFamily="34" charset="-122"/>
                <a:cs typeface="Noto Sans TC" pitchFamily="34" charset="-120"/>
              </a:rPr>
              <a:t> method reads the entire file content, while </a:t>
            </a:r>
            <a:r>
              <a:rPr lang="en-US" sz="1458" b="1" dirty="0">
                <a:solidFill>
                  <a:srgbClr val="E0D6DE"/>
                </a:solidFill>
                <a:latin typeface="Noto Sans TC" pitchFamily="34" charset="0"/>
                <a:ea typeface="Noto Sans TC" pitchFamily="34" charset="-122"/>
                <a:cs typeface="Noto Sans TC" pitchFamily="34" charset="-120"/>
              </a:rPr>
              <a:t>readline()</a:t>
            </a:r>
            <a:r>
              <a:rPr lang="en-US" sz="1458" dirty="0">
                <a:solidFill>
                  <a:srgbClr val="E0D6DE"/>
                </a:solidFill>
                <a:latin typeface="Noto Sans TC" pitchFamily="34" charset="0"/>
                <a:ea typeface="Noto Sans TC" pitchFamily="34" charset="-122"/>
                <a:cs typeface="Noto Sans TC" pitchFamily="34" charset="-120"/>
              </a:rPr>
              <a:t> reads a single line.</a:t>
            </a:r>
            <a:endParaRPr lang="en-US" sz="1458" dirty="0">
              <a:solidFill>
                <a:prstClr val="black"/>
              </a:solidFill>
              <a:latin typeface="Calibri" panose="020F0502020204030204"/>
            </a:endParaRPr>
          </a:p>
        </p:txBody>
      </p:sp>
      <p:sp>
        <p:nvSpPr>
          <p:cNvPr id="5" name="Shape 3"/>
          <p:cNvSpPr/>
          <p:nvPr/>
        </p:nvSpPr>
        <p:spPr>
          <a:xfrm>
            <a:off x="661492" y="4061023"/>
            <a:ext cx="5203924" cy="1190625"/>
          </a:xfrm>
          <a:prstGeom prst="roundRect">
            <a:avLst>
              <a:gd name="adj" fmla="val 2381"/>
            </a:avLst>
          </a:prstGeom>
          <a:solidFill>
            <a:srgbClr val="00184D"/>
          </a:solidFill>
          <a:ln/>
        </p:spPr>
      </p:sp>
      <p:sp>
        <p:nvSpPr>
          <p:cNvPr id="6" name="Shape 4"/>
          <p:cNvSpPr/>
          <p:nvPr/>
        </p:nvSpPr>
        <p:spPr>
          <a:xfrm>
            <a:off x="652066" y="4061023"/>
            <a:ext cx="5222776" cy="1190625"/>
          </a:xfrm>
          <a:prstGeom prst="roundRect">
            <a:avLst>
              <a:gd name="adj" fmla="val 2381"/>
            </a:avLst>
          </a:prstGeom>
          <a:solidFill>
            <a:srgbClr val="00184D"/>
          </a:solidFill>
          <a:ln/>
        </p:spPr>
      </p:sp>
      <p:sp>
        <p:nvSpPr>
          <p:cNvPr id="7" name="Text 5"/>
          <p:cNvSpPr/>
          <p:nvPr/>
        </p:nvSpPr>
        <p:spPr>
          <a:xfrm>
            <a:off x="841078" y="4202707"/>
            <a:ext cx="4844753" cy="907257"/>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with open("data.txt", "r") as file:</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    content = file.read()</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    print(content)</a:t>
            </a:r>
            <a:endParaRPr lang="en-US" sz="1458" dirty="0">
              <a:solidFill>
                <a:prstClr val="black"/>
              </a:solidFill>
              <a:latin typeface="Calibri" panose="020F0502020204030204"/>
            </a:endParaRPr>
          </a:p>
        </p:txBody>
      </p:sp>
      <p:sp>
        <p:nvSpPr>
          <p:cNvPr id="8" name="Text 6"/>
          <p:cNvSpPr/>
          <p:nvPr/>
        </p:nvSpPr>
        <p:spPr>
          <a:xfrm>
            <a:off x="6332935" y="2456855"/>
            <a:ext cx="2362696" cy="295275"/>
          </a:xfrm>
          <a:prstGeom prst="rect">
            <a:avLst/>
          </a:prstGeom>
          <a:noFill/>
          <a:ln/>
        </p:spPr>
        <p:txBody>
          <a:bodyPr wrap="none" lIns="0" tIns="0" rIns="0" bIns="0" rtlCol="0" anchor="t"/>
          <a:lstStyle/>
          <a:p>
            <a:pPr defTabSz="761970">
              <a:lnSpc>
                <a:spcPts val="2292"/>
              </a:lnSpc>
            </a:pPr>
            <a:r>
              <a:rPr lang="en-US" sz="1833" dirty="0">
                <a:solidFill>
                  <a:srgbClr val="97B8FF"/>
                </a:solidFill>
                <a:latin typeface="Sora Medium" pitchFamily="34" charset="0"/>
                <a:ea typeface="Sora Medium" pitchFamily="34" charset="-122"/>
                <a:cs typeface="Sora Medium" pitchFamily="34" charset="-120"/>
              </a:rPr>
              <a:t>Writing Files</a:t>
            </a:r>
            <a:endParaRPr lang="en-US" sz="1833" dirty="0">
              <a:solidFill>
                <a:prstClr val="black"/>
              </a:solidFill>
              <a:latin typeface="Calibri" panose="020F0502020204030204"/>
            </a:endParaRPr>
          </a:p>
        </p:txBody>
      </p:sp>
      <p:sp>
        <p:nvSpPr>
          <p:cNvPr id="9" name="Text 7"/>
          <p:cNvSpPr/>
          <p:nvPr/>
        </p:nvSpPr>
        <p:spPr>
          <a:xfrm>
            <a:off x="6332935" y="2941142"/>
            <a:ext cx="5203924" cy="907257"/>
          </a:xfrm>
          <a:prstGeom prst="rect">
            <a:avLst/>
          </a:prstGeom>
          <a:noFill/>
          <a:ln/>
        </p:spPr>
        <p:txBody>
          <a:bodyPr wrap="square" lIns="0" tIns="0" rIns="0" bIns="0" rtlCol="0" anchor="t"/>
          <a:lstStyle/>
          <a:p>
            <a:pPr defTabSz="761970">
              <a:lnSpc>
                <a:spcPts val="2375"/>
              </a:lnSpc>
            </a:pPr>
            <a:r>
              <a:rPr lang="en-US" sz="1458" dirty="0">
                <a:solidFill>
                  <a:srgbClr val="E0D6DE"/>
                </a:solidFill>
                <a:latin typeface="Noto Sans TC" pitchFamily="34" charset="0"/>
                <a:ea typeface="Noto Sans TC" pitchFamily="34" charset="-122"/>
                <a:cs typeface="Noto Sans TC" pitchFamily="34" charset="-120"/>
              </a:rPr>
              <a:t>To write data to a file, open it in write mode (</a:t>
            </a:r>
            <a:r>
              <a:rPr lang="en-US" sz="1458" b="1" dirty="0">
                <a:solidFill>
                  <a:srgbClr val="E0D6DE"/>
                </a:solidFill>
                <a:latin typeface="Noto Sans TC" pitchFamily="34" charset="0"/>
                <a:ea typeface="Noto Sans TC" pitchFamily="34" charset="-122"/>
                <a:cs typeface="Noto Sans TC" pitchFamily="34" charset="-120"/>
              </a:rPr>
              <a:t>'w'</a:t>
            </a:r>
            <a:r>
              <a:rPr lang="en-US" sz="1458" dirty="0">
                <a:solidFill>
                  <a:srgbClr val="E0D6DE"/>
                </a:solidFill>
                <a:latin typeface="Noto Sans TC" pitchFamily="34" charset="0"/>
                <a:ea typeface="Noto Sans TC" pitchFamily="34" charset="-122"/>
                <a:cs typeface="Noto Sans TC" pitchFamily="34" charset="-120"/>
              </a:rPr>
              <a:t>). The </a:t>
            </a:r>
            <a:r>
              <a:rPr lang="en-US" sz="1458" b="1" dirty="0">
                <a:solidFill>
                  <a:srgbClr val="E0D6DE"/>
                </a:solidFill>
                <a:latin typeface="Noto Sans TC" pitchFamily="34" charset="0"/>
                <a:ea typeface="Noto Sans TC" pitchFamily="34" charset="-122"/>
                <a:cs typeface="Noto Sans TC" pitchFamily="34" charset="-120"/>
              </a:rPr>
              <a:t>write()</a:t>
            </a:r>
            <a:r>
              <a:rPr lang="en-US" sz="1458" dirty="0">
                <a:solidFill>
                  <a:srgbClr val="E0D6DE"/>
                </a:solidFill>
                <a:latin typeface="Noto Sans TC" pitchFamily="34" charset="0"/>
                <a:ea typeface="Noto Sans TC" pitchFamily="34" charset="-122"/>
                <a:cs typeface="Noto Sans TC" pitchFamily="34" charset="-120"/>
              </a:rPr>
              <a:t> method inserts text into the file. Use </a:t>
            </a:r>
            <a:r>
              <a:rPr lang="en-US" sz="1458" b="1" dirty="0">
                <a:solidFill>
                  <a:srgbClr val="E0D6DE"/>
                </a:solidFill>
                <a:latin typeface="Noto Sans TC" pitchFamily="34" charset="0"/>
                <a:ea typeface="Noto Sans TC" pitchFamily="34" charset="-122"/>
                <a:cs typeface="Noto Sans TC" pitchFamily="34" charset="-120"/>
              </a:rPr>
              <a:t>'a'</a:t>
            </a:r>
            <a:r>
              <a:rPr lang="en-US" sz="1458" dirty="0">
                <a:solidFill>
                  <a:srgbClr val="E0D6DE"/>
                </a:solidFill>
                <a:latin typeface="Noto Sans TC" pitchFamily="34" charset="0"/>
                <a:ea typeface="Noto Sans TC" pitchFamily="34" charset="-122"/>
                <a:cs typeface="Noto Sans TC" pitchFamily="34" charset="-120"/>
              </a:rPr>
              <a:t> for append mode to add data at the end of the file.</a:t>
            </a:r>
            <a:endParaRPr lang="en-US" sz="1458" dirty="0">
              <a:solidFill>
                <a:prstClr val="black"/>
              </a:solidFill>
              <a:latin typeface="Calibri" panose="020F0502020204030204"/>
            </a:endParaRPr>
          </a:p>
        </p:txBody>
      </p:sp>
      <p:sp>
        <p:nvSpPr>
          <p:cNvPr id="10" name="Shape 8"/>
          <p:cNvSpPr/>
          <p:nvPr/>
        </p:nvSpPr>
        <p:spPr>
          <a:xfrm>
            <a:off x="6332935" y="4061023"/>
            <a:ext cx="5203924" cy="888207"/>
          </a:xfrm>
          <a:prstGeom prst="roundRect">
            <a:avLst>
              <a:gd name="adj" fmla="val 3192"/>
            </a:avLst>
          </a:prstGeom>
          <a:solidFill>
            <a:srgbClr val="00184D"/>
          </a:solidFill>
          <a:ln/>
        </p:spPr>
      </p:sp>
      <p:sp>
        <p:nvSpPr>
          <p:cNvPr id="11" name="Shape 9"/>
          <p:cNvSpPr/>
          <p:nvPr/>
        </p:nvSpPr>
        <p:spPr>
          <a:xfrm>
            <a:off x="6323509" y="4061023"/>
            <a:ext cx="5222776" cy="888207"/>
          </a:xfrm>
          <a:prstGeom prst="roundRect">
            <a:avLst>
              <a:gd name="adj" fmla="val 3192"/>
            </a:avLst>
          </a:prstGeom>
          <a:solidFill>
            <a:srgbClr val="00184D"/>
          </a:solidFill>
          <a:ln/>
        </p:spPr>
      </p:sp>
      <p:sp>
        <p:nvSpPr>
          <p:cNvPr id="12" name="Text 10"/>
          <p:cNvSpPr/>
          <p:nvPr/>
        </p:nvSpPr>
        <p:spPr>
          <a:xfrm>
            <a:off x="6512520" y="4202708"/>
            <a:ext cx="4844753" cy="604838"/>
          </a:xfrm>
          <a:prstGeom prst="rect">
            <a:avLst/>
          </a:prstGeom>
          <a:noFill/>
          <a:ln/>
        </p:spPr>
        <p:txBody>
          <a:bodyPr wrap="square" lIns="0" tIns="0" rIns="0" bIns="0" rtlCol="0" anchor="t"/>
          <a:lstStyle/>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with open("output.txt", "w") as file:</a:t>
            </a:r>
            <a:endParaRPr lang="en-US" sz="1458" dirty="0">
              <a:solidFill>
                <a:prstClr val="black"/>
              </a:solidFill>
              <a:latin typeface="Calibri" panose="020F0502020204030204"/>
            </a:endParaRPr>
          </a:p>
          <a:p>
            <a:pPr defTabSz="761970">
              <a:lnSpc>
                <a:spcPts val="2375"/>
              </a:lnSpc>
            </a:pPr>
            <a:r>
              <a:rPr lang="en-US" sz="1458" dirty="0">
                <a:solidFill>
                  <a:srgbClr val="E0D6DE"/>
                </a:solidFill>
                <a:highlight>
                  <a:srgbClr val="00184D"/>
                </a:highlight>
                <a:latin typeface="Consolas" pitchFamily="34" charset="0"/>
                <a:ea typeface="Consolas" pitchFamily="34" charset="-122"/>
                <a:cs typeface="Consolas" pitchFamily="34" charset="-120"/>
              </a:rPr>
              <a:t>    file.write("This is a new line.")</a:t>
            </a:r>
            <a:endParaRPr lang="en-US" sz="1458" dirty="0">
              <a:solidFill>
                <a:prstClr val="black"/>
              </a:solidFill>
              <a:latin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0529" y="456109"/>
            <a:ext cx="11030943" cy="1036836"/>
          </a:xfrm>
          <a:prstGeom prst="rect">
            <a:avLst/>
          </a:prstGeom>
          <a:noFill/>
          <a:ln/>
        </p:spPr>
        <p:txBody>
          <a:bodyPr wrap="square" lIns="0" tIns="0" rIns="0" bIns="0" rtlCol="0" anchor="t"/>
          <a:lstStyle/>
          <a:p>
            <a:pPr defTabSz="761970">
              <a:lnSpc>
                <a:spcPts val="4042"/>
              </a:lnSpc>
            </a:pPr>
            <a:r>
              <a:rPr lang="en-US" sz="3250" dirty="0">
                <a:solidFill>
                  <a:srgbClr val="97B8FF"/>
                </a:solidFill>
                <a:latin typeface="Sora Medium" pitchFamily="34" charset="0"/>
                <a:ea typeface="Sora Medium" pitchFamily="34" charset="-122"/>
                <a:cs typeface="Sora Medium" pitchFamily="34" charset="-120"/>
              </a:rPr>
              <a:t>Object-Oriented Programming: Encapsulation and Abstraction</a:t>
            </a:r>
            <a:endParaRPr lang="en-US" sz="3250" dirty="0">
              <a:solidFill>
                <a:prstClr val="black"/>
              </a:solidFill>
              <a:latin typeface="Calibri" panose="020F0502020204030204"/>
            </a:endParaRPr>
          </a:p>
        </p:txBody>
      </p:sp>
      <p:sp>
        <p:nvSpPr>
          <p:cNvPr id="3" name="Text 1"/>
          <p:cNvSpPr/>
          <p:nvPr/>
        </p:nvSpPr>
        <p:spPr>
          <a:xfrm>
            <a:off x="580529" y="1907481"/>
            <a:ext cx="2073473" cy="259159"/>
          </a:xfrm>
          <a:prstGeom prst="rect">
            <a:avLst/>
          </a:prstGeom>
          <a:noFill/>
          <a:ln/>
        </p:spPr>
        <p:txBody>
          <a:bodyPr wrap="none" lIns="0" tIns="0" rIns="0" bIns="0" rtlCol="0" anchor="t"/>
          <a:lstStyle/>
          <a:p>
            <a:pPr defTabSz="761970">
              <a:lnSpc>
                <a:spcPts val="2000"/>
              </a:lnSpc>
            </a:pPr>
            <a:r>
              <a:rPr lang="en-US" sz="1625" dirty="0">
                <a:solidFill>
                  <a:srgbClr val="97B8FF"/>
                </a:solidFill>
                <a:latin typeface="Sora Medium" pitchFamily="34" charset="0"/>
                <a:ea typeface="Sora Medium" pitchFamily="34" charset="-122"/>
                <a:cs typeface="Sora Medium" pitchFamily="34" charset="-120"/>
              </a:rPr>
              <a:t>Classes</a:t>
            </a:r>
            <a:endParaRPr lang="en-US" sz="1625" dirty="0">
              <a:solidFill>
                <a:prstClr val="black"/>
              </a:solidFill>
              <a:latin typeface="Calibri" panose="020F0502020204030204"/>
            </a:endParaRPr>
          </a:p>
        </p:txBody>
      </p:sp>
      <p:sp>
        <p:nvSpPr>
          <p:cNvPr id="4" name="Text 2"/>
          <p:cNvSpPr/>
          <p:nvPr/>
        </p:nvSpPr>
        <p:spPr>
          <a:xfrm>
            <a:off x="580530" y="2332435"/>
            <a:ext cx="5313164" cy="796231"/>
          </a:xfrm>
          <a:prstGeom prst="rect">
            <a:avLst/>
          </a:prstGeom>
          <a:noFill/>
          <a:ln/>
        </p:spPr>
        <p:txBody>
          <a:bodyPr wrap="square" lIns="0" tIns="0" rIns="0" bIns="0" rtlCol="0" anchor="t"/>
          <a:lstStyle/>
          <a:p>
            <a:pP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Classes are blueprints for creating objects. They define attributes (data) and methods (functions) that represent the characteristics and behaviors of objects.</a:t>
            </a:r>
            <a:endParaRPr lang="en-US" sz="1292" dirty="0">
              <a:solidFill>
                <a:prstClr val="black"/>
              </a:solidFill>
              <a:latin typeface="Calibri" panose="020F0502020204030204"/>
            </a:endParaRPr>
          </a:p>
        </p:txBody>
      </p:sp>
      <p:sp>
        <p:nvSpPr>
          <p:cNvPr id="5" name="Shape 3"/>
          <p:cNvSpPr/>
          <p:nvPr/>
        </p:nvSpPr>
        <p:spPr>
          <a:xfrm>
            <a:off x="580530" y="3315196"/>
            <a:ext cx="5313164" cy="2902744"/>
          </a:xfrm>
          <a:prstGeom prst="roundRect">
            <a:avLst>
              <a:gd name="adj" fmla="val 857"/>
            </a:avLst>
          </a:prstGeom>
          <a:solidFill>
            <a:srgbClr val="00184D"/>
          </a:solidFill>
          <a:ln/>
        </p:spPr>
      </p:sp>
      <p:sp>
        <p:nvSpPr>
          <p:cNvPr id="6" name="Shape 4"/>
          <p:cNvSpPr/>
          <p:nvPr/>
        </p:nvSpPr>
        <p:spPr>
          <a:xfrm>
            <a:off x="572295" y="3315196"/>
            <a:ext cx="5329634" cy="3303718"/>
          </a:xfrm>
          <a:prstGeom prst="roundRect">
            <a:avLst>
              <a:gd name="adj" fmla="val 857"/>
            </a:avLst>
          </a:prstGeom>
          <a:solidFill>
            <a:srgbClr val="00184D"/>
          </a:solidFill>
          <a:ln/>
        </p:spPr>
        <p:txBody>
          <a:bodyPr/>
          <a:lstStyle/>
          <a:p>
            <a:r>
              <a:rPr lang="en-US" sz="1100" dirty="0"/>
              <a:t>class Car:</a:t>
            </a:r>
          </a:p>
          <a:p>
            <a:r>
              <a:rPr lang="en-US" sz="1100" dirty="0"/>
              <a:t>    def __</a:t>
            </a:r>
            <a:r>
              <a:rPr lang="en-US" sz="1100" dirty="0" err="1"/>
              <a:t>init</a:t>
            </a:r>
            <a:r>
              <a:rPr lang="en-US" sz="1100" dirty="0"/>
              <a:t>__(self, make, model, year):</a:t>
            </a:r>
          </a:p>
          <a:p>
            <a:r>
              <a:rPr lang="en-US" sz="1100" dirty="0"/>
              <a:t>        </a:t>
            </a:r>
            <a:r>
              <a:rPr lang="en-US" sz="1100" dirty="0" err="1"/>
              <a:t>self.make</a:t>
            </a:r>
            <a:r>
              <a:rPr lang="en-US" sz="1100" dirty="0"/>
              <a:t> = make</a:t>
            </a:r>
          </a:p>
          <a:p>
            <a:r>
              <a:rPr lang="en-US" sz="1100" dirty="0"/>
              <a:t>        </a:t>
            </a:r>
            <a:r>
              <a:rPr lang="en-US" sz="1100" dirty="0" err="1"/>
              <a:t>self.model</a:t>
            </a:r>
            <a:r>
              <a:rPr lang="en-US" sz="1100" dirty="0"/>
              <a:t> = model</a:t>
            </a:r>
          </a:p>
          <a:p>
            <a:r>
              <a:rPr lang="en-US" sz="1100" dirty="0"/>
              <a:t>        </a:t>
            </a:r>
            <a:r>
              <a:rPr lang="en-US" sz="1100" dirty="0" err="1"/>
              <a:t>self.year</a:t>
            </a:r>
            <a:r>
              <a:rPr lang="en-US" sz="1100" dirty="0"/>
              <a:t> = year</a:t>
            </a:r>
          </a:p>
          <a:p>
            <a:r>
              <a:rPr lang="en-US" sz="1100" dirty="0"/>
              <a:t>        </a:t>
            </a:r>
            <a:r>
              <a:rPr lang="en-US" sz="1100" dirty="0" err="1"/>
              <a:t>self.speed</a:t>
            </a:r>
            <a:r>
              <a:rPr lang="en-US" sz="1100" dirty="0"/>
              <a:t> = 0  # Initial speed</a:t>
            </a:r>
          </a:p>
          <a:p>
            <a:endParaRPr lang="en-US" sz="1100" dirty="0"/>
          </a:p>
          <a:p>
            <a:r>
              <a:rPr lang="en-US" sz="1100" dirty="0"/>
              <a:t>    def accelerate(self):</a:t>
            </a:r>
          </a:p>
          <a:p>
            <a:r>
              <a:rPr lang="en-US" sz="1100" dirty="0"/>
              <a:t>        </a:t>
            </a:r>
            <a:r>
              <a:rPr lang="en-US" sz="1100" dirty="0" err="1"/>
              <a:t>self.speed</a:t>
            </a:r>
            <a:r>
              <a:rPr lang="en-US" sz="1100" dirty="0"/>
              <a:t> += 5</a:t>
            </a:r>
          </a:p>
          <a:p>
            <a:r>
              <a:rPr lang="en-US" sz="1100" dirty="0"/>
              <a:t>        print(</a:t>
            </a:r>
            <a:r>
              <a:rPr lang="en-US" sz="1100" dirty="0" err="1"/>
              <a:t>f"The</a:t>
            </a:r>
            <a:r>
              <a:rPr lang="en-US" sz="1100" dirty="0"/>
              <a:t> {</a:t>
            </a:r>
            <a:r>
              <a:rPr lang="en-US" sz="1100" dirty="0" err="1"/>
              <a:t>self.make</a:t>
            </a:r>
            <a:r>
              <a:rPr lang="en-US" sz="1100" dirty="0"/>
              <a:t>} {</a:t>
            </a:r>
            <a:r>
              <a:rPr lang="en-US" sz="1100" dirty="0" err="1"/>
              <a:t>self.model</a:t>
            </a:r>
            <a:r>
              <a:rPr lang="en-US" sz="1100" dirty="0"/>
              <a:t>} is now going {</a:t>
            </a:r>
            <a:r>
              <a:rPr lang="en-US" sz="1100" dirty="0" err="1"/>
              <a:t>self.speed</a:t>
            </a:r>
            <a:r>
              <a:rPr lang="en-US" sz="1100" dirty="0"/>
              <a:t>} mph.")</a:t>
            </a:r>
          </a:p>
          <a:p>
            <a:endParaRPr lang="en-US" sz="1100" dirty="0"/>
          </a:p>
          <a:p>
            <a:r>
              <a:rPr lang="en-US" sz="1100" dirty="0"/>
              <a:t>    def brake(self):</a:t>
            </a:r>
          </a:p>
          <a:p>
            <a:r>
              <a:rPr lang="en-US" sz="1100" dirty="0"/>
              <a:t>        </a:t>
            </a:r>
            <a:r>
              <a:rPr lang="en-US" sz="1100" dirty="0" err="1"/>
              <a:t>self.speed</a:t>
            </a:r>
            <a:r>
              <a:rPr lang="en-US" sz="1100" dirty="0"/>
              <a:t> -= 5</a:t>
            </a:r>
          </a:p>
          <a:p>
            <a:r>
              <a:rPr lang="en-US" sz="1100" dirty="0"/>
              <a:t>        if </a:t>
            </a:r>
            <a:r>
              <a:rPr lang="en-US" sz="1100" dirty="0" err="1"/>
              <a:t>self.speed</a:t>
            </a:r>
            <a:r>
              <a:rPr lang="en-US" sz="1100" dirty="0"/>
              <a:t> &lt; 0:</a:t>
            </a:r>
          </a:p>
          <a:p>
            <a:r>
              <a:rPr lang="en-US" sz="1100" dirty="0"/>
              <a:t>            </a:t>
            </a:r>
            <a:r>
              <a:rPr lang="en-US" sz="1100" dirty="0" err="1"/>
              <a:t>self.speed</a:t>
            </a:r>
            <a:r>
              <a:rPr lang="en-US" sz="1100" dirty="0"/>
              <a:t> = 0</a:t>
            </a:r>
          </a:p>
          <a:p>
            <a:r>
              <a:rPr lang="en-US" sz="1100" dirty="0"/>
              <a:t>        print(</a:t>
            </a:r>
            <a:r>
              <a:rPr lang="en-US" sz="1100" dirty="0" err="1"/>
              <a:t>f"The</a:t>
            </a:r>
            <a:r>
              <a:rPr lang="en-US" sz="1100" dirty="0"/>
              <a:t> {</a:t>
            </a:r>
            <a:r>
              <a:rPr lang="en-US" sz="1100" dirty="0" err="1"/>
              <a:t>self.make</a:t>
            </a:r>
            <a:r>
              <a:rPr lang="en-US" sz="1100" dirty="0"/>
              <a:t>} {</a:t>
            </a:r>
            <a:r>
              <a:rPr lang="en-US" sz="1100" dirty="0" err="1"/>
              <a:t>self.model</a:t>
            </a:r>
            <a:r>
              <a:rPr lang="en-US" sz="1100" dirty="0"/>
              <a:t>} is now going {</a:t>
            </a:r>
            <a:r>
              <a:rPr lang="en-US" sz="1100" dirty="0" err="1"/>
              <a:t>self.speed</a:t>
            </a:r>
            <a:r>
              <a:rPr lang="en-US" sz="1100" dirty="0"/>
              <a:t>} mph.")</a:t>
            </a:r>
          </a:p>
          <a:p>
            <a:endParaRPr lang="en-US" sz="1100" dirty="0"/>
          </a:p>
          <a:p>
            <a:r>
              <a:rPr lang="en-US" sz="1100" dirty="0"/>
              <a:t>    def honk(self):</a:t>
            </a:r>
          </a:p>
          <a:p>
            <a:r>
              <a:rPr lang="en-US" sz="1100" dirty="0"/>
              <a:t>        print("Beep! Beep!")</a:t>
            </a:r>
          </a:p>
        </p:txBody>
      </p:sp>
      <p:sp>
        <p:nvSpPr>
          <p:cNvPr id="7" name="Text 5"/>
          <p:cNvSpPr/>
          <p:nvPr/>
        </p:nvSpPr>
        <p:spPr>
          <a:xfrm>
            <a:off x="738088" y="3439517"/>
            <a:ext cx="4998045" cy="2654102"/>
          </a:xfrm>
          <a:prstGeom prst="rect">
            <a:avLst/>
          </a:prstGeom>
          <a:noFill/>
          <a:ln/>
        </p:spPr>
        <p:txBody>
          <a:bodyPr wrap="square" lIns="0" tIns="0" rIns="0" bIns="0" rtlCol="0" anchor="t"/>
          <a:lstStyle/>
          <a:p>
            <a:pPr defTabSz="761970">
              <a:lnSpc>
                <a:spcPts val="2083"/>
              </a:lnSpc>
            </a:pPr>
            <a:endParaRPr lang="en-US" sz="1292" dirty="0">
              <a:solidFill>
                <a:prstClr val="black"/>
              </a:solidFill>
              <a:latin typeface="Calibri" panose="020F0502020204030204"/>
            </a:endParaRPr>
          </a:p>
        </p:txBody>
      </p:sp>
      <p:sp>
        <p:nvSpPr>
          <p:cNvPr id="8" name="Text 6"/>
          <p:cNvSpPr/>
          <p:nvPr/>
        </p:nvSpPr>
        <p:spPr>
          <a:xfrm>
            <a:off x="6304657" y="1907481"/>
            <a:ext cx="2073473" cy="259159"/>
          </a:xfrm>
          <a:prstGeom prst="rect">
            <a:avLst/>
          </a:prstGeom>
          <a:noFill/>
          <a:ln/>
        </p:spPr>
        <p:txBody>
          <a:bodyPr wrap="none" lIns="0" tIns="0" rIns="0" bIns="0" rtlCol="0" anchor="t"/>
          <a:lstStyle/>
          <a:p>
            <a:pPr defTabSz="761970">
              <a:lnSpc>
                <a:spcPts val="2000"/>
              </a:lnSpc>
            </a:pPr>
            <a:r>
              <a:rPr lang="en-US" sz="1625" dirty="0">
                <a:solidFill>
                  <a:srgbClr val="97B8FF"/>
                </a:solidFill>
                <a:latin typeface="Sora Medium" pitchFamily="34" charset="0"/>
                <a:ea typeface="Sora Medium" pitchFamily="34" charset="-122"/>
                <a:cs typeface="Sora Medium" pitchFamily="34" charset="-120"/>
              </a:rPr>
              <a:t>Objects</a:t>
            </a:r>
            <a:endParaRPr lang="en-US" sz="1625" dirty="0">
              <a:solidFill>
                <a:prstClr val="black"/>
              </a:solidFill>
              <a:latin typeface="Calibri" panose="020F0502020204030204"/>
            </a:endParaRPr>
          </a:p>
        </p:txBody>
      </p:sp>
      <p:sp>
        <p:nvSpPr>
          <p:cNvPr id="9" name="Text 7"/>
          <p:cNvSpPr/>
          <p:nvPr/>
        </p:nvSpPr>
        <p:spPr>
          <a:xfrm>
            <a:off x="6304657" y="2332435"/>
            <a:ext cx="5691600" cy="796231"/>
          </a:xfrm>
          <a:prstGeom prst="rect">
            <a:avLst/>
          </a:prstGeom>
          <a:noFill/>
          <a:ln/>
        </p:spPr>
        <p:txBody>
          <a:bodyPr wrap="square" lIns="0" tIns="0" rIns="0" bIns="0" rtlCol="0" anchor="t"/>
          <a:lstStyle/>
          <a:p>
            <a:pPr defTabSz="761970">
              <a:lnSpc>
                <a:spcPts val="2083"/>
              </a:lnSpc>
            </a:pPr>
            <a:r>
              <a:rPr lang="en-US" sz="1292" dirty="0">
                <a:solidFill>
                  <a:srgbClr val="E0D6DE"/>
                </a:solidFill>
                <a:latin typeface="Noto Sans TC" pitchFamily="34" charset="0"/>
                <a:ea typeface="Noto Sans TC" pitchFamily="34" charset="-122"/>
                <a:cs typeface="Noto Sans TC" pitchFamily="34" charset="-120"/>
              </a:rPr>
              <a:t>Objects are instances of classes. They inherit the attributes and methods defined by the class. Each object maintains its own state, represented by its unique attribute values.</a:t>
            </a:r>
            <a:endParaRPr lang="en-US" sz="1292" dirty="0">
              <a:solidFill>
                <a:prstClr val="black"/>
              </a:solidFill>
              <a:latin typeface="Calibri" panose="020F0502020204030204"/>
            </a:endParaRPr>
          </a:p>
        </p:txBody>
      </p:sp>
      <p:sp>
        <p:nvSpPr>
          <p:cNvPr id="10" name="Shape 8"/>
          <p:cNvSpPr/>
          <p:nvPr/>
        </p:nvSpPr>
        <p:spPr>
          <a:xfrm>
            <a:off x="6304657" y="3315196"/>
            <a:ext cx="5313164" cy="1575693"/>
          </a:xfrm>
          <a:prstGeom prst="roundRect">
            <a:avLst>
              <a:gd name="adj" fmla="val 1579"/>
            </a:avLst>
          </a:prstGeom>
          <a:solidFill>
            <a:srgbClr val="00184D"/>
          </a:solidFill>
          <a:ln/>
        </p:spPr>
      </p:sp>
      <p:sp>
        <p:nvSpPr>
          <p:cNvPr id="11" name="Shape 9"/>
          <p:cNvSpPr/>
          <p:nvPr/>
        </p:nvSpPr>
        <p:spPr>
          <a:xfrm>
            <a:off x="6296422" y="3315196"/>
            <a:ext cx="5691600" cy="3370830"/>
          </a:xfrm>
          <a:prstGeom prst="roundRect">
            <a:avLst>
              <a:gd name="adj" fmla="val 1579"/>
            </a:avLst>
          </a:prstGeom>
          <a:solidFill>
            <a:srgbClr val="00184D"/>
          </a:solidFill>
          <a:ln/>
        </p:spPr>
      </p:sp>
      <p:sp>
        <p:nvSpPr>
          <p:cNvPr id="12" name="Text 10"/>
          <p:cNvSpPr/>
          <p:nvPr/>
        </p:nvSpPr>
        <p:spPr>
          <a:xfrm>
            <a:off x="6462218" y="3439518"/>
            <a:ext cx="5416594" cy="3179396"/>
          </a:xfrm>
          <a:prstGeom prst="rect">
            <a:avLst/>
          </a:prstGeom>
          <a:noFill/>
          <a:ln/>
        </p:spPr>
        <p:txBody>
          <a:bodyPr wrap="square" lIns="0" tIns="0" rIns="0" bIns="0" rtlCol="0" anchor="t"/>
          <a:lstStyle/>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 Creating instances of Car</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car1 = Car("Toyota", "Corolla", 2022)</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car2 = Car("Honda", "Civic", 2021)</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 Using the methods</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car1.accelerate()  # Output: The Toyota Corolla is now going 5 mph.</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car2.honk()        # Output: Beep! Beep!</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 Printing car details</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print(f"{car1.make} {car1.model} ({car1.year})")  # Output: Toyota Corolla (2022)</a:t>
            </a:r>
          </a:p>
          <a:p>
            <a:pPr defTabSz="761970">
              <a:lnSpc>
                <a:spcPts val="2083"/>
              </a:lnSpc>
            </a:pPr>
            <a:r>
              <a:rPr lang="en-US" sz="1100" dirty="0">
                <a:solidFill>
                  <a:srgbClr val="E0D6DE"/>
                </a:solidFill>
                <a:highlight>
                  <a:srgbClr val="00184D"/>
                </a:highlight>
                <a:latin typeface="Consolas" pitchFamily="34" charset="0"/>
                <a:ea typeface="Consolas" pitchFamily="34" charset="-122"/>
                <a:cs typeface="Consolas" pitchFamily="34" charset="-120"/>
              </a:rPr>
              <a:t>print(f"{car2.make} {car2.model} ({car2.year})")  # Output: Honda Civic (2021)</a:t>
            </a:r>
            <a:endParaRPr lang="en-US" sz="1100" dirty="0">
              <a:solidFill>
                <a:prstClr val="black"/>
              </a:solidFill>
              <a:latin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8948" y="494804"/>
            <a:ext cx="10934105" cy="1123157"/>
          </a:xfrm>
          <a:prstGeom prst="rect">
            <a:avLst/>
          </a:prstGeom>
          <a:noFill/>
          <a:ln/>
        </p:spPr>
        <p:txBody>
          <a:bodyPr wrap="square" lIns="0" tIns="0" rIns="0" bIns="0" rtlCol="0" anchor="t"/>
          <a:lstStyle/>
          <a:p>
            <a:pPr defTabSz="761970">
              <a:lnSpc>
                <a:spcPts val="4416"/>
              </a:lnSpc>
            </a:pPr>
            <a:r>
              <a:rPr lang="en-US" sz="3500" dirty="0">
                <a:solidFill>
                  <a:srgbClr val="97B8FF"/>
                </a:solidFill>
                <a:latin typeface="Sora Medium" pitchFamily="34" charset="0"/>
                <a:ea typeface="Sora Medium" pitchFamily="34" charset="-122"/>
                <a:cs typeface="Sora Medium" pitchFamily="34" charset="-120"/>
              </a:rPr>
              <a:t>Handling Exceptions: Graceful Error Management</a:t>
            </a:r>
            <a:endParaRPr lang="en-US" sz="3500" dirty="0">
              <a:solidFill>
                <a:prstClr val="black"/>
              </a:solidFill>
              <a:latin typeface="Calibri" panose="020F0502020204030204"/>
            </a:endParaRPr>
          </a:p>
        </p:txBody>
      </p:sp>
      <p:sp>
        <p:nvSpPr>
          <p:cNvPr id="3" name="Text 1"/>
          <p:cNvSpPr/>
          <p:nvPr/>
        </p:nvSpPr>
        <p:spPr>
          <a:xfrm>
            <a:off x="628948" y="2067124"/>
            <a:ext cx="2246313" cy="280789"/>
          </a:xfrm>
          <a:prstGeom prst="rect">
            <a:avLst/>
          </a:prstGeom>
          <a:noFill/>
          <a:ln/>
        </p:spPr>
        <p:txBody>
          <a:bodyPr wrap="none" lIns="0" tIns="0" rIns="0" bIns="0" rtlCol="0" anchor="t"/>
          <a:lstStyle/>
          <a:p>
            <a:pPr defTabSz="761970">
              <a:lnSpc>
                <a:spcPts val="2208"/>
              </a:lnSpc>
            </a:pPr>
            <a:r>
              <a:rPr lang="en-US" sz="1750" dirty="0">
                <a:solidFill>
                  <a:srgbClr val="97B8FF"/>
                </a:solidFill>
                <a:latin typeface="Sora Medium" pitchFamily="34" charset="0"/>
                <a:ea typeface="Sora Medium" pitchFamily="34" charset="-122"/>
                <a:cs typeface="Sora Medium" pitchFamily="34" charset="-120"/>
              </a:rPr>
              <a:t>Try-Except Blocks</a:t>
            </a:r>
            <a:endParaRPr lang="en-US" sz="1750" dirty="0">
              <a:solidFill>
                <a:prstClr val="black"/>
              </a:solidFill>
              <a:latin typeface="Calibri" panose="020F0502020204030204"/>
            </a:endParaRPr>
          </a:p>
        </p:txBody>
      </p:sp>
      <p:sp>
        <p:nvSpPr>
          <p:cNvPr id="4" name="Text 2"/>
          <p:cNvSpPr/>
          <p:nvPr/>
        </p:nvSpPr>
        <p:spPr>
          <a:xfrm>
            <a:off x="628948" y="2527597"/>
            <a:ext cx="5247878" cy="1149747"/>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Use the </a:t>
            </a:r>
            <a:r>
              <a:rPr lang="en-US" sz="1375" b="1" dirty="0">
                <a:solidFill>
                  <a:srgbClr val="E0D6DE"/>
                </a:solidFill>
                <a:latin typeface="Noto Sans TC" pitchFamily="34" charset="0"/>
                <a:ea typeface="Noto Sans TC" pitchFamily="34" charset="-122"/>
                <a:cs typeface="Noto Sans TC" pitchFamily="34" charset="-120"/>
              </a:rPr>
              <a:t>try-except</a:t>
            </a:r>
            <a:r>
              <a:rPr lang="en-US" sz="1375" dirty="0">
                <a:solidFill>
                  <a:srgbClr val="E0D6DE"/>
                </a:solidFill>
                <a:latin typeface="Noto Sans TC" pitchFamily="34" charset="0"/>
                <a:ea typeface="Noto Sans TC" pitchFamily="34" charset="-122"/>
                <a:cs typeface="Noto Sans TC" pitchFamily="34" charset="-120"/>
              </a:rPr>
              <a:t> block to handle potential errors during code execution. The code inside the </a:t>
            </a:r>
            <a:r>
              <a:rPr lang="en-US" sz="1375" b="1" dirty="0">
                <a:solidFill>
                  <a:srgbClr val="E0D6DE"/>
                </a:solidFill>
                <a:latin typeface="Noto Sans TC" pitchFamily="34" charset="0"/>
                <a:ea typeface="Noto Sans TC" pitchFamily="34" charset="-122"/>
                <a:cs typeface="Noto Sans TC" pitchFamily="34" charset="-120"/>
              </a:rPr>
              <a:t>try</a:t>
            </a:r>
            <a:r>
              <a:rPr lang="en-US" sz="1375" dirty="0">
                <a:solidFill>
                  <a:srgbClr val="E0D6DE"/>
                </a:solidFill>
                <a:latin typeface="Noto Sans TC" pitchFamily="34" charset="0"/>
                <a:ea typeface="Noto Sans TC" pitchFamily="34" charset="-122"/>
                <a:cs typeface="Noto Sans TC" pitchFamily="34" charset="-120"/>
              </a:rPr>
              <a:t> block is attempted, and if an exception occurs, the corresponding </a:t>
            </a:r>
            <a:r>
              <a:rPr lang="en-US" sz="1375" b="1" dirty="0">
                <a:solidFill>
                  <a:srgbClr val="E0D6DE"/>
                </a:solidFill>
                <a:latin typeface="Noto Sans TC" pitchFamily="34" charset="0"/>
                <a:ea typeface="Noto Sans TC" pitchFamily="34" charset="-122"/>
                <a:cs typeface="Noto Sans TC" pitchFamily="34" charset="-120"/>
              </a:rPr>
              <a:t>except</a:t>
            </a:r>
            <a:r>
              <a:rPr lang="en-US" sz="1375" dirty="0">
                <a:solidFill>
                  <a:srgbClr val="E0D6DE"/>
                </a:solidFill>
                <a:latin typeface="Noto Sans TC" pitchFamily="34" charset="0"/>
                <a:ea typeface="Noto Sans TC" pitchFamily="34" charset="-122"/>
                <a:cs typeface="Noto Sans TC" pitchFamily="34" charset="-120"/>
              </a:rPr>
              <a:t> block is executed.</a:t>
            </a:r>
            <a:endParaRPr lang="en-US" sz="1375" dirty="0">
              <a:solidFill>
                <a:prstClr val="black"/>
              </a:solidFill>
              <a:latin typeface="Calibri" panose="020F0502020204030204"/>
            </a:endParaRPr>
          </a:p>
        </p:txBody>
      </p:sp>
      <p:sp>
        <p:nvSpPr>
          <p:cNvPr id="5" name="Shape 3"/>
          <p:cNvSpPr/>
          <p:nvPr/>
        </p:nvSpPr>
        <p:spPr>
          <a:xfrm>
            <a:off x="628948" y="3879453"/>
            <a:ext cx="5247878" cy="2281535"/>
          </a:xfrm>
          <a:prstGeom prst="roundRect">
            <a:avLst>
              <a:gd name="adj" fmla="val 1181"/>
            </a:avLst>
          </a:prstGeom>
          <a:solidFill>
            <a:srgbClr val="00184D"/>
          </a:solidFill>
          <a:ln/>
        </p:spPr>
      </p:sp>
      <p:sp>
        <p:nvSpPr>
          <p:cNvPr id="6" name="Shape 4"/>
          <p:cNvSpPr/>
          <p:nvPr/>
        </p:nvSpPr>
        <p:spPr>
          <a:xfrm>
            <a:off x="620019" y="3592016"/>
            <a:ext cx="5265738" cy="2771081"/>
          </a:xfrm>
          <a:prstGeom prst="roundRect">
            <a:avLst>
              <a:gd name="adj" fmla="val 1181"/>
            </a:avLst>
          </a:prstGeom>
          <a:solidFill>
            <a:srgbClr val="00184D"/>
          </a:solidFill>
          <a:ln/>
        </p:spPr>
      </p:sp>
      <p:sp>
        <p:nvSpPr>
          <p:cNvPr id="7" name="Text 5"/>
          <p:cNvSpPr/>
          <p:nvPr/>
        </p:nvSpPr>
        <p:spPr>
          <a:xfrm>
            <a:off x="799704" y="4014192"/>
            <a:ext cx="4906368" cy="2012057"/>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try:</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num1 = int(input("Enter a number: "))</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num2 = int(input("Enter another number: "))</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result = num1 / num2</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print(f"The result is: {result}")</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except ZeroDivisionError:</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print("Error: Cannot divide by zero.")</a:t>
            </a:r>
            <a:endParaRPr lang="en-US" sz="1375" dirty="0">
              <a:solidFill>
                <a:prstClr val="black"/>
              </a:solidFill>
              <a:latin typeface="Calibri" panose="020F0502020204030204"/>
            </a:endParaRPr>
          </a:p>
        </p:txBody>
      </p:sp>
      <p:sp>
        <p:nvSpPr>
          <p:cNvPr id="8" name="Text 6"/>
          <p:cNvSpPr/>
          <p:nvPr/>
        </p:nvSpPr>
        <p:spPr>
          <a:xfrm>
            <a:off x="6321524" y="2067124"/>
            <a:ext cx="2246313" cy="280789"/>
          </a:xfrm>
          <a:prstGeom prst="rect">
            <a:avLst/>
          </a:prstGeom>
          <a:noFill/>
          <a:ln/>
        </p:spPr>
        <p:txBody>
          <a:bodyPr wrap="none" lIns="0" tIns="0" rIns="0" bIns="0" rtlCol="0" anchor="t"/>
          <a:lstStyle/>
          <a:p>
            <a:pPr defTabSz="761970">
              <a:lnSpc>
                <a:spcPts val="2208"/>
              </a:lnSpc>
            </a:pPr>
            <a:r>
              <a:rPr lang="en-US" sz="1750" dirty="0">
                <a:solidFill>
                  <a:srgbClr val="97B8FF"/>
                </a:solidFill>
                <a:latin typeface="Sora Medium" pitchFamily="34" charset="0"/>
                <a:ea typeface="Sora Medium" pitchFamily="34" charset="-122"/>
                <a:cs typeface="Sora Medium" pitchFamily="34" charset="-120"/>
              </a:rPr>
              <a:t>Raising Exceptions</a:t>
            </a:r>
            <a:endParaRPr lang="en-US" sz="1750" dirty="0">
              <a:solidFill>
                <a:prstClr val="black"/>
              </a:solidFill>
              <a:latin typeface="Calibri" panose="020F0502020204030204"/>
            </a:endParaRPr>
          </a:p>
        </p:txBody>
      </p:sp>
      <p:sp>
        <p:nvSpPr>
          <p:cNvPr id="9" name="Text 7"/>
          <p:cNvSpPr/>
          <p:nvPr/>
        </p:nvSpPr>
        <p:spPr>
          <a:xfrm>
            <a:off x="6321524" y="2527598"/>
            <a:ext cx="5247878" cy="862310"/>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You can raise exceptions explicitly using the </a:t>
            </a:r>
            <a:r>
              <a:rPr lang="en-US" sz="1375" b="1" dirty="0">
                <a:solidFill>
                  <a:srgbClr val="E0D6DE"/>
                </a:solidFill>
                <a:latin typeface="Noto Sans TC" pitchFamily="34" charset="0"/>
                <a:ea typeface="Noto Sans TC" pitchFamily="34" charset="-122"/>
                <a:cs typeface="Noto Sans TC" pitchFamily="34" charset="-120"/>
              </a:rPr>
              <a:t>raise</a:t>
            </a:r>
            <a:r>
              <a:rPr lang="en-US" sz="1375" dirty="0">
                <a:solidFill>
                  <a:srgbClr val="E0D6DE"/>
                </a:solidFill>
                <a:latin typeface="Noto Sans TC" pitchFamily="34" charset="0"/>
                <a:ea typeface="Noto Sans TC" pitchFamily="34" charset="-122"/>
                <a:cs typeface="Noto Sans TC" pitchFamily="34" charset="-120"/>
              </a:rPr>
              <a:t> keyword, allowing you to signal errors or handle specific situations in your code.</a:t>
            </a:r>
            <a:endParaRPr lang="en-US" sz="1375" dirty="0">
              <a:solidFill>
                <a:prstClr val="black"/>
              </a:solidFill>
              <a:latin typeface="Calibri" panose="020F0502020204030204"/>
            </a:endParaRPr>
          </a:p>
        </p:txBody>
      </p:sp>
      <p:sp>
        <p:nvSpPr>
          <p:cNvPr id="10" name="Shape 8"/>
          <p:cNvSpPr/>
          <p:nvPr/>
        </p:nvSpPr>
        <p:spPr>
          <a:xfrm>
            <a:off x="6321524" y="3592017"/>
            <a:ext cx="5247878" cy="2568972"/>
          </a:xfrm>
          <a:prstGeom prst="roundRect">
            <a:avLst>
              <a:gd name="adj" fmla="val 1049"/>
            </a:avLst>
          </a:prstGeom>
          <a:solidFill>
            <a:srgbClr val="00184D"/>
          </a:solidFill>
          <a:ln/>
        </p:spPr>
      </p:sp>
      <p:sp>
        <p:nvSpPr>
          <p:cNvPr id="11" name="Shape 9"/>
          <p:cNvSpPr/>
          <p:nvPr/>
        </p:nvSpPr>
        <p:spPr>
          <a:xfrm>
            <a:off x="6312594" y="3592016"/>
            <a:ext cx="5265738" cy="2771081"/>
          </a:xfrm>
          <a:prstGeom prst="roundRect">
            <a:avLst>
              <a:gd name="adj" fmla="val 1049"/>
            </a:avLst>
          </a:prstGeom>
          <a:solidFill>
            <a:srgbClr val="00184D"/>
          </a:solidFill>
          <a:ln/>
        </p:spPr>
      </p:sp>
      <p:sp>
        <p:nvSpPr>
          <p:cNvPr id="12" name="Text 10"/>
          <p:cNvSpPr/>
          <p:nvPr/>
        </p:nvSpPr>
        <p:spPr>
          <a:xfrm>
            <a:off x="6492280" y="3726756"/>
            <a:ext cx="4906368" cy="2299494"/>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def check_age(age):</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if age &lt; 18:</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raise ValueError("Age must be 18 or older.")</a:t>
            </a:r>
            <a:endParaRPr lang="en-US" sz="1375" dirty="0">
              <a:solidFill>
                <a:prstClr val="black"/>
              </a:solidFill>
              <a:latin typeface="Calibri" panose="020F0502020204030204"/>
            </a:endParaRPr>
          </a:p>
          <a:p>
            <a:pPr defTabSz="761970">
              <a:lnSpc>
                <a:spcPts val="2250"/>
              </a:lnSpc>
            </a:pP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try:</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check_age(15)</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except ValueError as e:</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    print(f"Error: {e}")</a:t>
            </a:r>
            <a:endParaRPr lang="en-US" sz="1375" dirty="0">
              <a:solidFill>
                <a:prstClr val="black"/>
              </a:solidFill>
              <a:latin typeface="Calibri" panose="020F050202020403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27856" y="636588"/>
            <a:ext cx="9109571" cy="560586"/>
          </a:xfrm>
          <a:prstGeom prst="rect">
            <a:avLst/>
          </a:prstGeom>
          <a:noFill/>
          <a:ln/>
        </p:spPr>
        <p:txBody>
          <a:bodyPr wrap="none" lIns="0" tIns="0" rIns="0" bIns="0" rtlCol="0" anchor="t"/>
          <a:lstStyle/>
          <a:p>
            <a:pPr defTabSz="761970">
              <a:lnSpc>
                <a:spcPts val="4375"/>
              </a:lnSpc>
            </a:pPr>
            <a:r>
              <a:rPr lang="en-US" sz="3500" dirty="0">
                <a:solidFill>
                  <a:srgbClr val="97B8FF"/>
                </a:solidFill>
                <a:latin typeface="Sora Medium" pitchFamily="34" charset="0"/>
                <a:ea typeface="Sora Medium" pitchFamily="34" charset="-122"/>
                <a:cs typeface="Sora Medium" pitchFamily="34" charset="-120"/>
              </a:rPr>
              <a:t>Python Standard Library: Essential Tools</a:t>
            </a:r>
            <a:endParaRPr lang="en-US" sz="3500" dirty="0">
              <a:solidFill>
                <a:prstClr val="black"/>
              </a:solidFill>
              <a:latin typeface="Calibri" panose="020F0502020204030204"/>
            </a:endParaRPr>
          </a:p>
        </p:txBody>
      </p:sp>
      <p:sp>
        <p:nvSpPr>
          <p:cNvPr id="3" name="Text 1"/>
          <p:cNvSpPr/>
          <p:nvPr/>
        </p:nvSpPr>
        <p:spPr>
          <a:xfrm>
            <a:off x="627856" y="1645643"/>
            <a:ext cx="2242343" cy="280293"/>
          </a:xfrm>
          <a:prstGeom prst="rect">
            <a:avLst/>
          </a:prstGeom>
          <a:noFill/>
          <a:ln/>
        </p:spPr>
        <p:txBody>
          <a:bodyPr wrap="none" lIns="0" tIns="0" rIns="0" bIns="0" rtlCol="0" anchor="t"/>
          <a:lstStyle/>
          <a:p>
            <a:pPr defTabSz="761970">
              <a:lnSpc>
                <a:spcPts val="2167"/>
              </a:lnSpc>
            </a:pPr>
            <a:r>
              <a:rPr lang="en-US" sz="1750" dirty="0">
                <a:solidFill>
                  <a:srgbClr val="97B8FF"/>
                </a:solidFill>
                <a:latin typeface="Sora Medium" pitchFamily="34" charset="0"/>
                <a:ea typeface="Sora Medium" pitchFamily="34" charset="-122"/>
                <a:cs typeface="Sora Medium" pitchFamily="34" charset="-120"/>
              </a:rPr>
              <a:t>OS Module</a:t>
            </a:r>
            <a:endParaRPr lang="en-US" sz="1750" dirty="0">
              <a:solidFill>
                <a:prstClr val="black"/>
              </a:solidFill>
              <a:latin typeface="Calibri" panose="020F0502020204030204"/>
            </a:endParaRPr>
          </a:p>
        </p:txBody>
      </p:sp>
      <p:sp>
        <p:nvSpPr>
          <p:cNvPr id="4" name="Text 2"/>
          <p:cNvSpPr/>
          <p:nvPr/>
        </p:nvSpPr>
        <p:spPr>
          <a:xfrm>
            <a:off x="627856" y="2105323"/>
            <a:ext cx="3353296" cy="1147763"/>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The </a:t>
            </a:r>
            <a:r>
              <a:rPr lang="en-US" sz="1375" b="1" dirty="0">
                <a:solidFill>
                  <a:srgbClr val="E0D6DE"/>
                </a:solidFill>
                <a:latin typeface="Noto Sans TC" pitchFamily="34" charset="0"/>
                <a:ea typeface="Noto Sans TC" pitchFamily="34" charset="-122"/>
                <a:cs typeface="Noto Sans TC" pitchFamily="34" charset="-120"/>
              </a:rPr>
              <a:t>os</a:t>
            </a:r>
            <a:r>
              <a:rPr lang="en-US" sz="1375" dirty="0">
                <a:solidFill>
                  <a:srgbClr val="E0D6DE"/>
                </a:solidFill>
                <a:latin typeface="Noto Sans TC" pitchFamily="34" charset="0"/>
                <a:ea typeface="Noto Sans TC" pitchFamily="34" charset="-122"/>
                <a:cs typeface="Noto Sans TC" pitchFamily="34" charset="-120"/>
              </a:rPr>
              <a:t> module provides functions for interacting with the operating system, such as managing files, directories, and processes.</a:t>
            </a:r>
            <a:endParaRPr lang="en-US" sz="1375" dirty="0">
              <a:solidFill>
                <a:prstClr val="black"/>
              </a:solidFill>
              <a:latin typeface="Calibri" panose="020F0502020204030204"/>
            </a:endParaRPr>
          </a:p>
        </p:txBody>
      </p:sp>
      <p:sp>
        <p:nvSpPr>
          <p:cNvPr id="5" name="Shape 3"/>
          <p:cNvSpPr/>
          <p:nvPr/>
        </p:nvSpPr>
        <p:spPr>
          <a:xfrm>
            <a:off x="627856" y="3454896"/>
            <a:ext cx="3353296" cy="2564607"/>
          </a:xfrm>
          <a:prstGeom prst="roundRect">
            <a:avLst>
              <a:gd name="adj" fmla="val 1049"/>
            </a:avLst>
          </a:prstGeom>
          <a:solidFill>
            <a:srgbClr val="00184D"/>
          </a:solidFill>
          <a:ln/>
        </p:spPr>
      </p:sp>
      <p:sp>
        <p:nvSpPr>
          <p:cNvPr id="6" name="Shape 4"/>
          <p:cNvSpPr/>
          <p:nvPr/>
        </p:nvSpPr>
        <p:spPr>
          <a:xfrm>
            <a:off x="618927" y="3454896"/>
            <a:ext cx="3371156" cy="2766516"/>
          </a:xfrm>
          <a:prstGeom prst="roundRect">
            <a:avLst>
              <a:gd name="adj" fmla="val 1049"/>
            </a:avLst>
          </a:prstGeom>
          <a:solidFill>
            <a:srgbClr val="00184D"/>
          </a:solidFill>
          <a:ln/>
        </p:spPr>
      </p:sp>
      <p:sp>
        <p:nvSpPr>
          <p:cNvPr id="7" name="Text 5"/>
          <p:cNvSpPr/>
          <p:nvPr/>
        </p:nvSpPr>
        <p:spPr>
          <a:xfrm>
            <a:off x="798315" y="3589437"/>
            <a:ext cx="3012381" cy="2295525"/>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import os</a:t>
            </a:r>
            <a:endParaRPr lang="en-US" sz="1375" dirty="0">
              <a:solidFill>
                <a:prstClr val="black"/>
              </a:solidFill>
              <a:latin typeface="Calibri" panose="020F0502020204030204"/>
            </a:endParaRPr>
          </a:p>
          <a:p>
            <a:pPr defTabSz="761970">
              <a:lnSpc>
                <a:spcPts val="2250"/>
              </a:lnSpc>
            </a:pP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print(os.getcwd())  # Get current working directory</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os.mkdir("new_directory")  # Create a directory</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os.listdir(".")  # List files and directories in the current directory</a:t>
            </a:r>
            <a:endParaRPr lang="en-US" sz="1375" dirty="0">
              <a:solidFill>
                <a:prstClr val="black"/>
              </a:solidFill>
              <a:latin typeface="Calibri" panose="020F0502020204030204"/>
            </a:endParaRPr>
          </a:p>
        </p:txBody>
      </p:sp>
      <p:sp>
        <p:nvSpPr>
          <p:cNvPr id="8" name="Text 6"/>
          <p:cNvSpPr/>
          <p:nvPr/>
        </p:nvSpPr>
        <p:spPr>
          <a:xfrm>
            <a:off x="4425057" y="1645643"/>
            <a:ext cx="2242343" cy="280293"/>
          </a:xfrm>
          <a:prstGeom prst="rect">
            <a:avLst/>
          </a:prstGeom>
          <a:noFill/>
          <a:ln/>
        </p:spPr>
        <p:txBody>
          <a:bodyPr wrap="none" lIns="0" tIns="0" rIns="0" bIns="0" rtlCol="0" anchor="t"/>
          <a:lstStyle/>
          <a:p>
            <a:pPr defTabSz="761970">
              <a:lnSpc>
                <a:spcPts val="2167"/>
              </a:lnSpc>
            </a:pPr>
            <a:r>
              <a:rPr lang="en-US" sz="1750" dirty="0">
                <a:solidFill>
                  <a:srgbClr val="97B8FF"/>
                </a:solidFill>
                <a:latin typeface="Sora Medium" pitchFamily="34" charset="0"/>
                <a:ea typeface="Sora Medium" pitchFamily="34" charset="-122"/>
                <a:cs typeface="Sora Medium" pitchFamily="34" charset="-120"/>
              </a:rPr>
              <a:t>Datetime Module</a:t>
            </a:r>
            <a:endParaRPr lang="en-US" sz="1750" dirty="0">
              <a:solidFill>
                <a:prstClr val="black"/>
              </a:solidFill>
              <a:latin typeface="Calibri" panose="020F0502020204030204"/>
            </a:endParaRPr>
          </a:p>
        </p:txBody>
      </p:sp>
      <p:sp>
        <p:nvSpPr>
          <p:cNvPr id="9" name="Text 7"/>
          <p:cNvSpPr/>
          <p:nvPr/>
        </p:nvSpPr>
        <p:spPr>
          <a:xfrm>
            <a:off x="4425057" y="2105323"/>
            <a:ext cx="3353296" cy="1147763"/>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The </a:t>
            </a:r>
            <a:r>
              <a:rPr lang="en-US" sz="1375" b="1" dirty="0">
                <a:solidFill>
                  <a:srgbClr val="E0D6DE"/>
                </a:solidFill>
                <a:latin typeface="Noto Sans TC" pitchFamily="34" charset="0"/>
                <a:ea typeface="Noto Sans TC" pitchFamily="34" charset="-122"/>
                <a:cs typeface="Noto Sans TC" pitchFamily="34" charset="-120"/>
              </a:rPr>
              <a:t>datetime</a:t>
            </a:r>
            <a:r>
              <a:rPr lang="en-US" sz="1375" dirty="0">
                <a:solidFill>
                  <a:srgbClr val="E0D6DE"/>
                </a:solidFill>
                <a:latin typeface="Noto Sans TC" pitchFamily="34" charset="0"/>
                <a:ea typeface="Noto Sans TC" pitchFamily="34" charset="-122"/>
                <a:cs typeface="Noto Sans TC" pitchFamily="34" charset="-120"/>
              </a:rPr>
              <a:t> module enables you to work with dates and times. It provides classes for representing and manipulating these values.</a:t>
            </a:r>
            <a:endParaRPr lang="en-US" sz="1375" dirty="0">
              <a:solidFill>
                <a:prstClr val="black"/>
              </a:solidFill>
              <a:latin typeface="Calibri" panose="020F0502020204030204"/>
            </a:endParaRPr>
          </a:p>
        </p:txBody>
      </p:sp>
      <p:sp>
        <p:nvSpPr>
          <p:cNvPr id="10" name="Shape 8"/>
          <p:cNvSpPr/>
          <p:nvPr/>
        </p:nvSpPr>
        <p:spPr>
          <a:xfrm>
            <a:off x="4425057" y="3454896"/>
            <a:ext cx="3353296" cy="1703784"/>
          </a:xfrm>
          <a:prstGeom prst="roundRect">
            <a:avLst>
              <a:gd name="adj" fmla="val 1579"/>
            </a:avLst>
          </a:prstGeom>
          <a:solidFill>
            <a:srgbClr val="00184D"/>
          </a:solidFill>
          <a:ln/>
        </p:spPr>
      </p:sp>
      <p:sp>
        <p:nvSpPr>
          <p:cNvPr id="11" name="Shape 9"/>
          <p:cNvSpPr/>
          <p:nvPr/>
        </p:nvSpPr>
        <p:spPr>
          <a:xfrm>
            <a:off x="4416128" y="3454896"/>
            <a:ext cx="3371156" cy="1703784"/>
          </a:xfrm>
          <a:prstGeom prst="roundRect">
            <a:avLst>
              <a:gd name="adj" fmla="val 1579"/>
            </a:avLst>
          </a:prstGeom>
          <a:solidFill>
            <a:srgbClr val="00184D"/>
          </a:solidFill>
          <a:ln/>
        </p:spPr>
      </p:sp>
      <p:sp>
        <p:nvSpPr>
          <p:cNvPr id="12" name="Text 10"/>
          <p:cNvSpPr/>
          <p:nvPr/>
        </p:nvSpPr>
        <p:spPr>
          <a:xfrm>
            <a:off x="4595515" y="3589437"/>
            <a:ext cx="3012381" cy="1434703"/>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import datetime</a:t>
            </a:r>
            <a:endParaRPr lang="en-US" sz="1375" dirty="0">
              <a:solidFill>
                <a:prstClr val="black"/>
              </a:solidFill>
              <a:latin typeface="Calibri" panose="020F0502020204030204"/>
            </a:endParaRPr>
          </a:p>
          <a:p>
            <a:pPr defTabSz="761970">
              <a:lnSpc>
                <a:spcPts val="2250"/>
              </a:lnSpc>
            </a:pP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now = datetime.datetime.now()</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print(now)  # Output: Current date and time</a:t>
            </a:r>
            <a:endParaRPr lang="en-US" sz="1375" dirty="0">
              <a:solidFill>
                <a:prstClr val="black"/>
              </a:solidFill>
              <a:latin typeface="Calibri" panose="020F0502020204030204"/>
            </a:endParaRPr>
          </a:p>
        </p:txBody>
      </p:sp>
      <p:sp>
        <p:nvSpPr>
          <p:cNvPr id="13" name="Text 11"/>
          <p:cNvSpPr/>
          <p:nvPr/>
        </p:nvSpPr>
        <p:spPr>
          <a:xfrm>
            <a:off x="8222258" y="1645643"/>
            <a:ext cx="2242343" cy="280293"/>
          </a:xfrm>
          <a:prstGeom prst="rect">
            <a:avLst/>
          </a:prstGeom>
          <a:noFill/>
          <a:ln/>
        </p:spPr>
        <p:txBody>
          <a:bodyPr wrap="none" lIns="0" tIns="0" rIns="0" bIns="0" rtlCol="0" anchor="t"/>
          <a:lstStyle/>
          <a:p>
            <a:pPr defTabSz="761970">
              <a:lnSpc>
                <a:spcPts val="2167"/>
              </a:lnSpc>
            </a:pPr>
            <a:r>
              <a:rPr lang="en-US" sz="1750" dirty="0">
                <a:solidFill>
                  <a:srgbClr val="97B8FF"/>
                </a:solidFill>
                <a:latin typeface="Sora Medium" pitchFamily="34" charset="0"/>
                <a:ea typeface="Sora Medium" pitchFamily="34" charset="-122"/>
                <a:cs typeface="Sora Medium" pitchFamily="34" charset="-120"/>
              </a:rPr>
              <a:t>Random Module</a:t>
            </a:r>
            <a:endParaRPr lang="en-US" sz="1750" dirty="0">
              <a:solidFill>
                <a:prstClr val="black"/>
              </a:solidFill>
              <a:latin typeface="Calibri" panose="020F0502020204030204"/>
            </a:endParaRPr>
          </a:p>
        </p:txBody>
      </p:sp>
      <p:sp>
        <p:nvSpPr>
          <p:cNvPr id="14" name="Text 12"/>
          <p:cNvSpPr/>
          <p:nvPr/>
        </p:nvSpPr>
        <p:spPr>
          <a:xfrm>
            <a:off x="8222258" y="2105323"/>
            <a:ext cx="3353296" cy="1147763"/>
          </a:xfrm>
          <a:prstGeom prst="rect">
            <a:avLst/>
          </a:prstGeom>
          <a:noFill/>
          <a:ln/>
        </p:spPr>
        <p:txBody>
          <a:bodyPr wrap="square" lIns="0" tIns="0" rIns="0" bIns="0" rtlCol="0" anchor="t"/>
          <a:lstStyle/>
          <a:p>
            <a:pPr defTabSz="761970">
              <a:lnSpc>
                <a:spcPts val="2250"/>
              </a:lnSpc>
            </a:pPr>
            <a:r>
              <a:rPr lang="en-US" sz="1375" dirty="0">
                <a:solidFill>
                  <a:srgbClr val="E0D6DE"/>
                </a:solidFill>
                <a:latin typeface="Noto Sans TC" pitchFamily="34" charset="0"/>
                <a:ea typeface="Noto Sans TC" pitchFamily="34" charset="-122"/>
                <a:cs typeface="Noto Sans TC" pitchFamily="34" charset="-120"/>
              </a:rPr>
              <a:t>The </a:t>
            </a:r>
            <a:r>
              <a:rPr lang="en-US" sz="1375" b="1" dirty="0">
                <a:solidFill>
                  <a:srgbClr val="E0D6DE"/>
                </a:solidFill>
                <a:latin typeface="Noto Sans TC" pitchFamily="34" charset="0"/>
                <a:ea typeface="Noto Sans TC" pitchFamily="34" charset="-122"/>
                <a:cs typeface="Noto Sans TC" pitchFamily="34" charset="-120"/>
              </a:rPr>
              <a:t>random</a:t>
            </a:r>
            <a:r>
              <a:rPr lang="en-US" sz="1375" dirty="0">
                <a:solidFill>
                  <a:srgbClr val="E0D6DE"/>
                </a:solidFill>
                <a:latin typeface="Noto Sans TC" pitchFamily="34" charset="0"/>
                <a:ea typeface="Noto Sans TC" pitchFamily="34" charset="-122"/>
                <a:cs typeface="Noto Sans TC" pitchFamily="34" charset="-120"/>
              </a:rPr>
              <a:t> module generates random numbers and sequences. It offers various functions for different types of randomization.</a:t>
            </a:r>
            <a:endParaRPr lang="en-US" sz="1375" dirty="0">
              <a:solidFill>
                <a:prstClr val="black"/>
              </a:solidFill>
              <a:latin typeface="Calibri" panose="020F0502020204030204"/>
            </a:endParaRPr>
          </a:p>
        </p:txBody>
      </p:sp>
      <p:sp>
        <p:nvSpPr>
          <p:cNvPr id="15" name="Shape 13"/>
          <p:cNvSpPr/>
          <p:nvPr/>
        </p:nvSpPr>
        <p:spPr>
          <a:xfrm>
            <a:off x="8222258" y="3454896"/>
            <a:ext cx="3353296" cy="2277666"/>
          </a:xfrm>
          <a:prstGeom prst="roundRect">
            <a:avLst>
              <a:gd name="adj" fmla="val 1181"/>
            </a:avLst>
          </a:prstGeom>
          <a:solidFill>
            <a:srgbClr val="00184D"/>
          </a:solidFill>
          <a:ln/>
        </p:spPr>
      </p:sp>
      <p:sp>
        <p:nvSpPr>
          <p:cNvPr id="16" name="Shape 14"/>
          <p:cNvSpPr/>
          <p:nvPr/>
        </p:nvSpPr>
        <p:spPr>
          <a:xfrm>
            <a:off x="8213329" y="3454896"/>
            <a:ext cx="3371156" cy="2479476"/>
          </a:xfrm>
          <a:prstGeom prst="roundRect">
            <a:avLst>
              <a:gd name="adj" fmla="val 1181"/>
            </a:avLst>
          </a:prstGeom>
          <a:solidFill>
            <a:srgbClr val="00184D"/>
          </a:solidFill>
          <a:ln/>
        </p:spPr>
      </p:sp>
      <p:sp>
        <p:nvSpPr>
          <p:cNvPr id="17" name="Text 15"/>
          <p:cNvSpPr/>
          <p:nvPr/>
        </p:nvSpPr>
        <p:spPr>
          <a:xfrm>
            <a:off x="8392716" y="3589437"/>
            <a:ext cx="3012381" cy="2008584"/>
          </a:xfrm>
          <a:prstGeom prst="rect">
            <a:avLst/>
          </a:prstGeom>
          <a:noFill/>
          <a:ln/>
        </p:spPr>
        <p:txBody>
          <a:bodyPr wrap="square" lIns="0" tIns="0" rIns="0" bIns="0" rtlCol="0" anchor="t"/>
          <a:lstStyle/>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import random</a:t>
            </a:r>
            <a:endParaRPr lang="en-US" sz="1375" dirty="0">
              <a:solidFill>
                <a:prstClr val="black"/>
              </a:solidFill>
              <a:latin typeface="Calibri" panose="020F0502020204030204"/>
            </a:endParaRPr>
          </a:p>
          <a:p>
            <a:pPr defTabSz="761970">
              <a:lnSpc>
                <a:spcPts val="2250"/>
              </a:lnSpc>
            </a:pP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random_number = random.randint(1, 10)  # Random integer between 1 and 10</a:t>
            </a:r>
            <a:endParaRPr lang="en-US" sz="1375" dirty="0">
              <a:solidFill>
                <a:prstClr val="black"/>
              </a:solidFill>
              <a:latin typeface="Calibri" panose="020F0502020204030204"/>
            </a:endParaRPr>
          </a:p>
          <a:p>
            <a:pPr defTabSz="761970">
              <a:lnSpc>
                <a:spcPts val="2250"/>
              </a:lnSpc>
            </a:pPr>
            <a:r>
              <a:rPr lang="en-US" sz="1375" dirty="0">
                <a:solidFill>
                  <a:srgbClr val="E0D6DE"/>
                </a:solidFill>
                <a:highlight>
                  <a:srgbClr val="00184D"/>
                </a:highlight>
                <a:latin typeface="Consolas" pitchFamily="34" charset="0"/>
                <a:ea typeface="Consolas" pitchFamily="34" charset="-122"/>
                <a:cs typeface="Consolas" pitchFamily="34" charset="-120"/>
              </a:rPr>
              <a:t>random_float = random.uniform(0, 1)  # Random float between 0 and 1</a:t>
            </a:r>
            <a:endParaRPr lang="en-US" sz="1375" dirty="0">
              <a:solidFill>
                <a:prstClr val="black"/>
              </a:solidFill>
              <a:latin typeface="Calibri"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2607</Words>
  <Application>Microsoft Office PowerPoint</Application>
  <PresentationFormat>Widescreen</PresentationFormat>
  <Paragraphs>265</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Calibri</vt:lpstr>
      <vt:lpstr>Calibri Light</vt:lpstr>
      <vt:lpstr>Consolas</vt:lpstr>
      <vt:lpstr>Noto Sans TC</vt:lpstr>
      <vt:lpstr>Noto Sans TC Bold</vt:lpstr>
      <vt:lpstr>Sora Medium</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cp:revision>
  <dcterms:created xsi:type="dcterms:W3CDTF">2025-01-07T17:36:10Z</dcterms:created>
  <dcterms:modified xsi:type="dcterms:W3CDTF">2025-01-07T20:10:11Z</dcterms:modified>
</cp:coreProperties>
</file>